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8" r:id="rId5"/>
    <p:sldId id="264" r:id="rId6"/>
    <p:sldId id="269" r:id="rId7"/>
    <p:sldId id="265" r:id="rId8"/>
    <p:sldId id="267" r:id="rId9"/>
    <p:sldId id="270" r:id="rId10"/>
    <p:sldId id="271" r:id="rId11"/>
    <p:sldId id="266"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üesch, Frank" initials="nh" lastIdx="1" clrIdx="0">
    <p:extLst>
      <p:ext uri="{19B8F6BF-5375-455C-9EA6-DF929625EA0E}">
        <p15:presenceInfo xmlns:p15="http://schemas.microsoft.com/office/powerpoint/2012/main" userId="Nüesch, Fra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DE"/>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showGuides="1">
      <p:cViewPr varScale="1">
        <p:scale>
          <a:sx n="108" d="100"/>
          <a:sy n="108" d="100"/>
        </p:scale>
        <p:origin x="576" y="6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p>
            <a:fld id="{635A4FE4-E18B-466B-A29A-67B33159F4AC}" type="datetimeFigureOut">
              <a:rPr lang="en-US" smtClean="0"/>
              <a:t>2/17/2025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166453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635A4FE4-E18B-466B-A29A-67B33159F4AC}" type="datetimeFigureOut">
              <a:rPr lang="en-US" smtClean="0"/>
              <a:t>2/17/2025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138978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635A4FE4-E18B-466B-A29A-67B33159F4AC}" type="datetimeFigureOut">
              <a:rPr lang="en-US" smtClean="0"/>
              <a:t>2/17/2025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7660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635A4FE4-E18B-466B-A29A-67B33159F4AC}" type="datetimeFigureOut">
              <a:rPr lang="en-US" smtClean="0"/>
              <a:t>2/17/2025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239907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635A4FE4-E18B-466B-A29A-67B33159F4AC}" type="datetimeFigureOut">
              <a:rPr lang="en-US" smtClean="0"/>
              <a:t>2/17/2025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2131187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fld id="{635A4FE4-E18B-466B-A29A-67B33159F4AC}" type="datetimeFigureOut">
              <a:rPr lang="en-US" smtClean="0"/>
              <a:t>2/17/2025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336947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en-US"/>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p>
            <a:fld id="{635A4FE4-E18B-466B-A29A-67B33159F4AC}" type="datetimeFigureOut">
              <a:rPr lang="en-US" smtClean="0"/>
              <a:t>2/17/2025</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3285783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fld id="{635A4FE4-E18B-466B-A29A-67B33159F4AC}" type="datetimeFigureOut">
              <a:rPr lang="en-US" smtClean="0"/>
              <a:t>2/17/2025</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411286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35A4FE4-E18B-466B-A29A-67B33159F4AC}" type="datetimeFigureOut">
              <a:rPr lang="en-US" smtClean="0"/>
              <a:t>2/17/2025</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42458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35A4FE4-E18B-466B-A29A-67B33159F4AC}" type="datetimeFigureOut">
              <a:rPr lang="en-US" smtClean="0"/>
              <a:t>2/17/2025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121580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35A4FE4-E18B-466B-A29A-67B33159F4AC}" type="datetimeFigureOut">
              <a:rPr lang="en-US" smtClean="0"/>
              <a:t>2/17/2025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F659D7F6-AA0F-4042-8F10-3699047027A3}" type="slidenum">
              <a:rPr lang="en-US" smtClean="0"/>
              <a:t>‹Nr.›</a:t>
            </a:fld>
            <a:endParaRPr lang="en-US"/>
          </a:p>
        </p:txBody>
      </p:sp>
    </p:spTree>
    <p:extLst>
      <p:ext uri="{BB962C8B-B14F-4D97-AF65-F5344CB8AC3E}">
        <p14:creationId xmlns:p14="http://schemas.microsoft.com/office/powerpoint/2010/main" val="295543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A4FE4-E18B-466B-A29A-67B33159F4AC}" type="datetimeFigureOut">
              <a:rPr lang="en-US" smtClean="0"/>
              <a:t>2/17/2025</a:t>
            </a:fld>
            <a:endParaRPr lang="en-US"/>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9D7F6-AA0F-4042-8F10-3699047027A3}" type="slidenum">
              <a:rPr lang="en-US" smtClean="0"/>
              <a:t>‹Nr.›</a:t>
            </a:fld>
            <a:endParaRPr lang="en-US"/>
          </a:p>
        </p:txBody>
      </p:sp>
      <p:sp>
        <p:nvSpPr>
          <p:cNvPr id="7" name="Textfeld 6"/>
          <p:cNvSpPr txBox="1"/>
          <p:nvPr userDrawn="1"/>
        </p:nvSpPr>
        <p:spPr>
          <a:xfrm>
            <a:off x="7338364" y="0"/>
            <a:ext cx="4881657"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sz="1300" i="1" dirty="0"/>
              <a:t>Dr. A. Marchioro, Prof. F. Nüesch, Optical Properties of Materials 2025</a:t>
            </a:r>
            <a:endParaRPr lang="en-US" sz="1300" i="1" dirty="0"/>
          </a:p>
        </p:txBody>
      </p:sp>
      <p:sp>
        <p:nvSpPr>
          <p:cNvPr id="8" name="Foliennummernplatzhalter 5"/>
          <p:cNvSpPr txBox="1">
            <a:spLocks/>
          </p:cNvSpPr>
          <p:nvPr userDrawn="1"/>
        </p:nvSpPr>
        <p:spPr>
          <a:xfrm>
            <a:off x="11670182" y="6492875"/>
            <a:ext cx="5218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D0311-1378-47D7-935A-01DD5A032BA8}" type="slidenum">
              <a:rPr lang="en-US" sz="1400" smtClean="0"/>
              <a:pPr/>
              <a:t>‹Nr.›</a:t>
            </a:fld>
            <a:endParaRPr lang="en-US" sz="1400" dirty="0"/>
          </a:p>
        </p:txBody>
      </p:sp>
    </p:spTree>
    <p:extLst>
      <p:ext uri="{BB962C8B-B14F-4D97-AF65-F5344CB8AC3E}">
        <p14:creationId xmlns:p14="http://schemas.microsoft.com/office/powerpoint/2010/main" val="2667253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emf"/><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18" Type="http://schemas.openxmlformats.org/officeDocument/2006/relationships/image" Target="../media/image9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image" Target="../media/image74.png"/><Relationship Id="rId16" Type="http://schemas.openxmlformats.org/officeDocument/2006/relationships/image" Target="../media/image88.png"/><Relationship Id="rId20"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png"/><Relationship Id="rId19" Type="http://schemas.openxmlformats.org/officeDocument/2006/relationships/image" Target="../media/image91.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1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750.png"/><Relationship Id="rId7" Type="http://schemas.openxmlformats.org/officeDocument/2006/relationships/image" Target="../media/image97.png"/><Relationship Id="rId2" Type="http://schemas.openxmlformats.org/officeDocument/2006/relationships/image" Target="../media/image740.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760.png"/></Relationships>
</file>

<file path=ppt/slides/_rels/slide1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2.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810.png"/><Relationship Id="rId5" Type="http://schemas.openxmlformats.org/officeDocument/2006/relationships/image" Target="../media/image70.png"/><Relationship Id="rId10" Type="http://schemas.openxmlformats.org/officeDocument/2006/relationships/image" Target="../media/image10.png"/><Relationship Id="rId4" Type="http://schemas.openxmlformats.org/officeDocument/2006/relationships/image" Target="../media/image411.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3.png"/><Relationship Id="rId12"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4.png"/><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28.png"/><Relationship Id="rId12" Type="http://schemas.openxmlformats.org/officeDocument/2006/relationships/image" Target="../media/image35.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5.png"/><Relationship Id="rId24" Type="http://schemas.openxmlformats.org/officeDocument/2006/relationships/image" Target="../media/image44.png"/><Relationship Id="rId32" Type="http://schemas.openxmlformats.org/officeDocument/2006/relationships/image" Target="../media/image52.png"/><Relationship Id="rId5" Type="http://schemas.openxmlformats.org/officeDocument/2006/relationships/image" Target="../media/image29.png"/><Relationship Id="rId15" Type="http://schemas.openxmlformats.org/officeDocument/2006/relationships/image" Target="../media/image34.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26.png"/><Relationship Id="rId19" Type="http://schemas.openxmlformats.org/officeDocument/2006/relationships/image" Target="../media/image30.png"/><Relationship Id="rId31" Type="http://schemas.openxmlformats.org/officeDocument/2006/relationships/image" Target="../media/image51.png"/><Relationship Id="rId9" Type="http://schemas.openxmlformats.org/officeDocument/2006/relationships/image" Target="../media/image31.png"/><Relationship Id="rId14" Type="http://schemas.openxmlformats.org/officeDocument/2006/relationships/image" Target="../media/image33.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 Id="rId8"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571.png"/><Relationship Id="rId3" Type="http://schemas.openxmlformats.org/officeDocument/2006/relationships/image" Target="../media/image39.png"/><Relationship Id="rId7" Type="http://schemas.openxmlformats.org/officeDocument/2006/relationships/image" Target="../media/image410.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00.png"/><Relationship Id="rId5" Type="http://schemas.openxmlformats.org/officeDocument/2006/relationships/image" Target="../media/image58.png"/><Relationship Id="rId10" Type="http://schemas.openxmlformats.org/officeDocument/2006/relationships/image" Target="../media/image60.png"/><Relationship Id="rId4" Type="http://schemas.openxmlformats.org/officeDocument/2006/relationships/image" Target="../media/image380.png"/><Relationship Id="rId9" Type="http://schemas.openxmlformats.org/officeDocument/2006/relationships/image" Target="../media/image581.png"/></Relationships>
</file>

<file path=ppt/slides/_rels/slide6.xml.rels><?xml version="1.0" encoding="UTF-8" standalone="yes"?>
<Relationships xmlns="http://schemas.openxmlformats.org/package/2006/relationships"><Relationship Id="rId3" Type="http://schemas.openxmlformats.org/officeDocument/2006/relationships/image" Target="../media/image601.png"/><Relationship Id="rId2" Type="http://schemas.openxmlformats.org/officeDocument/2006/relationships/image" Target="../media/image59.emf"/><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60.png"/><Relationship Id="rId7" Type="http://schemas.openxmlformats.org/officeDocument/2006/relationships/image" Target="../media/image500.png"/><Relationship Id="rId12" Type="http://schemas.openxmlformats.org/officeDocument/2006/relationships/image" Target="../media/image61.emf"/><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490.png"/><Relationship Id="rId11" Type="http://schemas.openxmlformats.org/officeDocument/2006/relationships/image" Target="../media/image540.png"/><Relationship Id="rId5" Type="http://schemas.openxmlformats.org/officeDocument/2006/relationships/image" Target="../media/image480.png"/><Relationship Id="rId10" Type="http://schemas.openxmlformats.org/officeDocument/2006/relationships/image" Target="../media/image61.png"/><Relationship Id="rId4" Type="http://schemas.openxmlformats.org/officeDocument/2006/relationships/image" Target="../media/image470.png"/><Relationship Id="rId9" Type="http://schemas.openxmlformats.org/officeDocument/2006/relationships/image" Target="../media/image520.png"/></Relationships>
</file>

<file path=ppt/slides/_rels/slide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40.png"/><Relationship Id="rId3" Type="http://schemas.openxmlformats.org/officeDocument/2006/relationships/image" Target="../media/image570.png"/><Relationship Id="rId7" Type="http://schemas.openxmlformats.org/officeDocument/2006/relationships/image" Target="../media/image610.png"/><Relationship Id="rId12" Type="http://schemas.openxmlformats.org/officeDocument/2006/relationships/image" Target="../media/image560.png"/><Relationship Id="rId2" Type="http://schemas.openxmlformats.org/officeDocument/2006/relationships/image" Target="../media/image390.png"/><Relationship Id="rId16"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00.png"/><Relationship Id="rId11" Type="http://schemas.openxmlformats.org/officeDocument/2006/relationships/image" Target="../media/image550.png"/><Relationship Id="rId5" Type="http://schemas.openxmlformats.org/officeDocument/2006/relationships/image" Target="../media/image590.png"/><Relationship Id="rId15" Type="http://schemas.openxmlformats.org/officeDocument/2006/relationships/image" Target="../media/image660.png"/><Relationship Id="rId10" Type="http://schemas.openxmlformats.org/officeDocument/2006/relationships/image" Target="../media/image440.png"/><Relationship Id="rId4" Type="http://schemas.openxmlformats.org/officeDocument/2006/relationships/image" Target="../media/image580.png"/><Relationship Id="rId9" Type="http://schemas.openxmlformats.org/officeDocument/2006/relationships/image" Target="../media/image630.png"/><Relationship Id="rId14"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592750" y="65086"/>
            <a:ext cx="10515600" cy="1325563"/>
          </a:xfrm>
        </p:spPr>
        <p:txBody>
          <a:bodyPr>
            <a:normAutofit/>
          </a:bodyPr>
          <a:lstStyle/>
          <a:p>
            <a:r>
              <a:rPr lang="en-US" sz="3600" dirty="0"/>
              <a:t>1.2 Fresnel’s equations</a:t>
            </a:r>
          </a:p>
        </p:txBody>
      </p:sp>
      <mc:AlternateContent xmlns:mc="http://schemas.openxmlformats.org/markup-compatibility/2006" xmlns:a14="http://schemas.microsoft.com/office/drawing/2010/main">
        <mc:Choice Requires="a14">
          <p:sp>
            <p:nvSpPr>
              <p:cNvPr id="2" name="Textfeld 1"/>
              <p:cNvSpPr txBox="1"/>
              <p:nvPr/>
            </p:nvSpPr>
            <p:spPr>
              <a:xfrm>
                <a:off x="592750" y="1237011"/>
                <a:ext cx="11256739" cy="1726755"/>
              </a:xfrm>
              <a:prstGeom prst="rect">
                <a:avLst/>
              </a:prstGeom>
              <a:noFill/>
            </p:spPr>
            <p:txBody>
              <a:bodyPr wrap="square" rtlCol="0">
                <a:spAutoFit/>
              </a:bodyPr>
              <a:lstStyle/>
              <a:p>
                <a:r>
                  <a:rPr lang="en-US" sz="2000" dirty="0"/>
                  <a:t>To measure the optical properties of solids, radiation has to enter and exit the solid. The boundary between two different media has a drastic effect on the propagation of a light beam. We look at two different cases, light polarized parallel and perpendicular to the plane of incidence x-z and we define an incident ray </a:t>
                </a:r>
                <a14:m>
                  <m:oMath xmlns:m="http://schemas.openxmlformats.org/officeDocument/2006/math">
                    <m:sSub>
                      <m:sSubPr>
                        <m:ctrlPr>
                          <a:rPr lang="de-CH"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𝐸</m:t>
                            </m:r>
                          </m:e>
                        </m:acc>
                      </m:e>
                      <m:sub>
                        <m:r>
                          <a:rPr lang="de-CH" sz="2000" i="1">
                            <a:latin typeface="Cambria Math" panose="02040503050406030204" pitchFamily="18" charset="0"/>
                          </a:rPr>
                          <m:t>0</m:t>
                        </m:r>
                        <m:r>
                          <a:rPr lang="de-CH" sz="2000" b="0" i="1" smtClean="0">
                            <a:latin typeface="Cambria Math" panose="02040503050406030204" pitchFamily="18" charset="0"/>
                          </a:rPr>
                          <m:t>𝐼</m:t>
                        </m:r>
                      </m:sub>
                    </m:sSub>
                  </m:oMath>
                </a14:m>
                <a:r>
                  <a:rPr lang="en-US" sz="2000" i="1" dirty="0"/>
                  <a:t>, </a:t>
                </a:r>
                <a:r>
                  <a:rPr lang="en-US" sz="2000" dirty="0"/>
                  <a:t>reflected ray </a:t>
                </a:r>
                <a14:m>
                  <m:oMath xmlns:m="http://schemas.openxmlformats.org/officeDocument/2006/math">
                    <m:sSub>
                      <m:sSubPr>
                        <m:ctrlPr>
                          <a:rPr lang="de-CH"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𝐸</m:t>
                            </m:r>
                          </m:e>
                        </m:acc>
                      </m:e>
                      <m:sub>
                        <m:r>
                          <a:rPr lang="de-CH" sz="2000" i="1">
                            <a:latin typeface="Cambria Math" panose="02040503050406030204" pitchFamily="18" charset="0"/>
                          </a:rPr>
                          <m:t>0</m:t>
                        </m:r>
                        <m:r>
                          <a:rPr lang="de-CH" sz="2000" b="0" i="1" smtClean="0">
                            <a:latin typeface="Cambria Math" panose="02040503050406030204" pitchFamily="18" charset="0"/>
                          </a:rPr>
                          <m:t>𝑅</m:t>
                        </m:r>
                      </m:sub>
                    </m:sSub>
                  </m:oMath>
                </a14:m>
                <a:r>
                  <a:rPr lang="en-US" sz="2000" i="1" dirty="0"/>
                  <a:t>, </a:t>
                </a:r>
                <a:r>
                  <a:rPr lang="en-US" sz="2000" dirty="0"/>
                  <a:t>and a transmitted ray </a:t>
                </a:r>
                <a14:m>
                  <m:oMath xmlns:m="http://schemas.openxmlformats.org/officeDocument/2006/math">
                    <m:sSub>
                      <m:sSubPr>
                        <m:ctrlPr>
                          <a:rPr lang="de-CH"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𝐸</m:t>
                            </m:r>
                          </m:e>
                        </m:acc>
                      </m:e>
                      <m:sub>
                        <m:r>
                          <a:rPr lang="de-CH" sz="2000" i="1">
                            <a:latin typeface="Cambria Math" panose="02040503050406030204" pitchFamily="18" charset="0"/>
                          </a:rPr>
                          <m:t>0</m:t>
                        </m:r>
                        <m:r>
                          <a:rPr lang="de-CH" sz="2000" b="0" i="1" smtClean="0">
                            <a:latin typeface="Cambria Math" panose="02040503050406030204" pitchFamily="18" charset="0"/>
                          </a:rPr>
                          <m:t>𝑇</m:t>
                        </m:r>
                      </m:sub>
                    </m:sSub>
                  </m:oMath>
                </a14:m>
                <a:r>
                  <a:rPr lang="en-US" sz="2000" i="1" dirty="0"/>
                  <a:t>, </a:t>
                </a:r>
                <a:r>
                  <a:rPr lang="en-US" sz="2000" dirty="0"/>
                  <a:t>with corresponding wave vectors</a:t>
                </a:r>
                <a:r>
                  <a:rPr lang="en-US" sz="2000" i="1" dirty="0"/>
                  <a:t> </a:t>
                </a:r>
                <a14:m>
                  <m:oMath xmlns:m="http://schemas.openxmlformats.org/officeDocument/2006/math">
                    <m:sSub>
                      <m:sSubPr>
                        <m:ctrlPr>
                          <a:rPr lang="de-CH"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smtClean="0">
                                <a:latin typeface="Cambria Math" panose="02040503050406030204" pitchFamily="18" charset="0"/>
                                <a:ea typeface="Cambria Math" panose="02040503050406030204" pitchFamily="18" charset="0"/>
                              </a:rPr>
                              <m:t>𝓀</m:t>
                            </m:r>
                          </m:e>
                        </m:acc>
                      </m:e>
                      <m:sub>
                        <m:r>
                          <a:rPr lang="de-CH" sz="2000" b="0" i="1" smtClean="0">
                            <a:latin typeface="Cambria Math" panose="02040503050406030204" pitchFamily="18" charset="0"/>
                            <a:ea typeface="Cambria Math" panose="02040503050406030204" pitchFamily="18" charset="0"/>
                          </a:rPr>
                          <m:t>𝐼</m:t>
                        </m:r>
                      </m:sub>
                    </m:sSub>
                  </m:oMath>
                </a14:m>
                <a:r>
                  <a:rPr lang="en-US" sz="2000" i="1" dirty="0"/>
                  <a:t>, </a:t>
                </a:r>
                <a14:m>
                  <m:oMath xmlns:m="http://schemas.openxmlformats.org/officeDocument/2006/math">
                    <m:sSub>
                      <m:sSubPr>
                        <m:ctrlPr>
                          <a:rPr lang="de-CH"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𝓀</m:t>
                            </m:r>
                          </m:e>
                        </m:acc>
                      </m:e>
                      <m:sub>
                        <m:r>
                          <a:rPr lang="de-CH" sz="2000" b="0" i="1" smtClean="0">
                            <a:latin typeface="Cambria Math" panose="02040503050406030204" pitchFamily="18" charset="0"/>
                            <a:ea typeface="Cambria Math" panose="02040503050406030204" pitchFamily="18" charset="0"/>
                          </a:rPr>
                          <m:t>𝑅</m:t>
                        </m:r>
                      </m:sub>
                    </m:sSub>
                  </m:oMath>
                </a14:m>
                <a:r>
                  <a:rPr lang="en-US" sz="2000" i="1" dirty="0"/>
                  <a:t> </a:t>
                </a:r>
                <a:r>
                  <a:rPr lang="en-US" sz="2000" dirty="0"/>
                  <a:t>and</a:t>
                </a:r>
                <a:r>
                  <a:rPr lang="en-US" sz="2000" i="1" dirty="0"/>
                  <a:t> </a:t>
                </a:r>
                <a14:m>
                  <m:oMath xmlns:m="http://schemas.openxmlformats.org/officeDocument/2006/math">
                    <m:sSub>
                      <m:sSubPr>
                        <m:ctrlPr>
                          <a:rPr lang="de-CH"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𝓀</m:t>
                            </m:r>
                          </m:e>
                        </m:acc>
                      </m:e>
                      <m:sub>
                        <m:r>
                          <a:rPr lang="de-CH" sz="2000" b="0" i="1" smtClean="0">
                            <a:latin typeface="Cambria Math" panose="02040503050406030204" pitchFamily="18" charset="0"/>
                            <a:ea typeface="Cambria Math" panose="02040503050406030204" pitchFamily="18" charset="0"/>
                          </a:rPr>
                          <m:t>𝑇</m:t>
                        </m:r>
                      </m:sub>
                    </m:sSub>
                  </m:oMath>
                </a14:m>
                <a:r>
                  <a:rPr lang="en-US" sz="2000" i="1" dirty="0"/>
                  <a:t>.  </a:t>
                </a:r>
              </a:p>
            </p:txBody>
          </p:sp>
        </mc:Choice>
        <mc:Fallback xmlns="">
          <p:sp>
            <p:nvSpPr>
              <p:cNvPr id="2" name="Textfeld 1"/>
              <p:cNvSpPr txBox="1">
                <a:spLocks noRot="1" noChangeAspect="1" noMove="1" noResize="1" noEditPoints="1" noAdjustHandles="1" noChangeArrowheads="1" noChangeShapeType="1" noTextEdit="1"/>
              </p:cNvSpPr>
              <p:nvPr/>
            </p:nvSpPr>
            <p:spPr>
              <a:xfrm>
                <a:off x="592750" y="1237011"/>
                <a:ext cx="11256739" cy="1726755"/>
              </a:xfrm>
              <a:prstGeom prst="rect">
                <a:avLst/>
              </a:prstGeom>
              <a:blipFill>
                <a:blip r:embed="rId2"/>
                <a:stretch>
                  <a:fillRect l="-541" t="-2120" b="-5654"/>
                </a:stretch>
              </a:blipFill>
            </p:spPr>
            <p:txBody>
              <a:bodyPr/>
              <a:lstStyle/>
              <a:p>
                <a:r>
                  <a:rPr lang="de-CH">
                    <a:noFill/>
                  </a:rPr>
                  <a:t> </a:t>
                </a:r>
              </a:p>
            </p:txBody>
          </p:sp>
        </mc:Fallback>
      </mc:AlternateContent>
      <p:pic>
        <p:nvPicPr>
          <p:cNvPr id="9" name="Grafik 8"/>
          <p:cNvPicPr>
            <a:picLocks noChangeAspect="1"/>
          </p:cNvPicPr>
          <p:nvPr/>
        </p:nvPicPr>
        <p:blipFill>
          <a:blip r:embed="rId3"/>
          <a:stretch>
            <a:fillRect/>
          </a:stretch>
        </p:blipFill>
        <p:spPr>
          <a:xfrm>
            <a:off x="2525492" y="3128034"/>
            <a:ext cx="6982691" cy="3455719"/>
          </a:xfrm>
          <a:prstGeom prst="rect">
            <a:avLst/>
          </a:prstGeom>
        </p:spPr>
      </p:pic>
      <mc:AlternateContent xmlns:mc="http://schemas.openxmlformats.org/markup-compatibility/2006" xmlns:a14="http://schemas.microsoft.com/office/drawing/2010/main">
        <mc:Choice Requires="a14">
          <p:sp>
            <p:nvSpPr>
              <p:cNvPr id="27" name="Textfeld 26"/>
              <p:cNvSpPr txBox="1"/>
              <p:nvPr/>
            </p:nvSpPr>
            <p:spPr>
              <a:xfrm>
                <a:off x="1122511" y="2975184"/>
                <a:ext cx="2805961" cy="402931"/>
              </a:xfrm>
              <a:prstGeom prst="rect">
                <a:avLst/>
              </a:prstGeom>
              <a:noFill/>
            </p:spPr>
            <p:txBody>
              <a:bodyPr wrap="none" rtlCol="0">
                <a:spAutoFit/>
              </a:bodyPr>
              <a:lstStyle/>
              <a:p>
                <a14:m>
                  <m:oMath xmlns:m="http://schemas.openxmlformats.org/officeDocument/2006/math">
                    <m:sSub>
                      <m:sSubPr>
                        <m:ctrlPr>
                          <a:rPr lang="de-CH"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de-CH" i="1">
                            <a:latin typeface="Cambria Math" panose="02040503050406030204" pitchFamily="18" charset="0"/>
                          </a:rPr>
                          <m:t>0</m:t>
                        </m:r>
                      </m:sub>
                    </m:sSub>
                  </m:oMath>
                </a14:m>
                <a:r>
                  <a:rPr lang="de-CH" dirty="0"/>
                  <a:t> </a:t>
                </a:r>
                <a:r>
                  <a:rPr lang="de-CH" dirty="0" err="1"/>
                  <a:t>perpendicular</a:t>
                </a:r>
                <a:r>
                  <a:rPr lang="de-CH" dirty="0"/>
                  <a:t> (TE </a:t>
                </a:r>
                <a:r>
                  <a:rPr lang="de-CH" dirty="0" err="1"/>
                  <a:t>mode</a:t>
                </a:r>
                <a:r>
                  <a:rPr lang="de-CH" dirty="0"/>
                  <a:t>)</a:t>
                </a:r>
                <a:endParaRPr lang="en-US" dirty="0"/>
              </a:p>
            </p:txBody>
          </p:sp>
        </mc:Choice>
        <mc:Fallback xmlns="">
          <p:sp>
            <p:nvSpPr>
              <p:cNvPr id="27" name="Textfeld 26"/>
              <p:cNvSpPr txBox="1">
                <a:spLocks noRot="1" noChangeAspect="1" noMove="1" noResize="1" noEditPoints="1" noAdjustHandles="1" noChangeArrowheads="1" noChangeShapeType="1" noTextEdit="1"/>
              </p:cNvSpPr>
              <p:nvPr/>
            </p:nvSpPr>
            <p:spPr>
              <a:xfrm>
                <a:off x="1122511" y="2975184"/>
                <a:ext cx="2805961" cy="402931"/>
              </a:xfrm>
              <a:prstGeom prst="rect">
                <a:avLst/>
              </a:prstGeom>
              <a:blipFill>
                <a:blip r:embed="rId5"/>
                <a:stretch>
                  <a:fillRect r="-1304"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feld 27"/>
              <p:cNvSpPr txBox="1"/>
              <p:nvPr/>
            </p:nvSpPr>
            <p:spPr>
              <a:xfrm>
                <a:off x="8936029" y="2975184"/>
                <a:ext cx="2269019" cy="402931"/>
              </a:xfrm>
              <a:prstGeom prst="rect">
                <a:avLst/>
              </a:prstGeom>
              <a:noFill/>
            </p:spPr>
            <p:txBody>
              <a:bodyPr wrap="none" rtlCol="0">
                <a:spAutoFit/>
              </a:bodyPr>
              <a:lstStyle/>
              <a:p>
                <a14:m>
                  <m:oMath xmlns:m="http://schemas.openxmlformats.org/officeDocument/2006/math">
                    <m:sSub>
                      <m:sSubPr>
                        <m:ctrlPr>
                          <a:rPr lang="de-CH"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de-CH" i="1">
                            <a:latin typeface="Cambria Math" panose="02040503050406030204" pitchFamily="18" charset="0"/>
                          </a:rPr>
                          <m:t>0</m:t>
                        </m:r>
                      </m:sub>
                    </m:sSub>
                  </m:oMath>
                </a14:m>
                <a:r>
                  <a:rPr lang="de-CH" dirty="0"/>
                  <a:t> parallel (TM </a:t>
                </a:r>
                <a:r>
                  <a:rPr lang="de-CH" dirty="0" err="1"/>
                  <a:t>mode</a:t>
                </a:r>
                <a:r>
                  <a:rPr lang="de-CH" dirty="0"/>
                  <a:t>)</a:t>
                </a:r>
                <a:endParaRPr lang="en-US" dirty="0"/>
              </a:p>
            </p:txBody>
          </p:sp>
        </mc:Choice>
        <mc:Fallback xmlns="">
          <p:sp>
            <p:nvSpPr>
              <p:cNvPr id="28" name="Textfeld 27"/>
              <p:cNvSpPr txBox="1">
                <a:spLocks noRot="1" noChangeAspect="1" noMove="1" noResize="1" noEditPoints="1" noAdjustHandles="1" noChangeArrowheads="1" noChangeShapeType="1" noTextEdit="1"/>
              </p:cNvSpPr>
              <p:nvPr/>
            </p:nvSpPr>
            <p:spPr>
              <a:xfrm>
                <a:off x="8936029" y="2975184"/>
                <a:ext cx="2269019" cy="402931"/>
              </a:xfrm>
              <a:prstGeom prst="rect">
                <a:avLst/>
              </a:prstGeom>
              <a:blipFill>
                <a:blip r:embed="rId6"/>
                <a:stretch>
                  <a:fillRect r="-1613" b="-24242"/>
                </a:stretch>
              </a:blipFill>
            </p:spPr>
            <p:txBody>
              <a:bodyPr/>
              <a:lstStyle/>
              <a:p>
                <a:r>
                  <a:rPr lang="en-US">
                    <a:noFill/>
                  </a:rPr>
                  <a:t> </a:t>
                </a:r>
              </a:p>
            </p:txBody>
          </p:sp>
        </mc:Fallback>
      </mc:AlternateContent>
      <p:sp>
        <p:nvSpPr>
          <p:cNvPr id="4" name="Rechteck 3"/>
          <p:cNvSpPr/>
          <p:nvPr/>
        </p:nvSpPr>
        <p:spPr>
          <a:xfrm>
            <a:off x="4267200" y="3568700"/>
            <a:ext cx="1574800" cy="28702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p:cNvSpPr/>
          <p:nvPr/>
        </p:nvSpPr>
        <p:spPr>
          <a:xfrm>
            <a:off x="7518400" y="3568700"/>
            <a:ext cx="1651000" cy="28702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mc:AlternateContent xmlns:mc="http://schemas.openxmlformats.org/markup-compatibility/2006" xmlns:a14="http://schemas.microsoft.com/office/drawing/2010/main">
        <mc:Choice Requires="a14">
          <p:sp>
            <p:nvSpPr>
              <p:cNvPr id="5" name="Rechteck 4"/>
              <p:cNvSpPr/>
              <p:nvPr/>
            </p:nvSpPr>
            <p:spPr>
              <a:xfrm>
                <a:off x="7595429" y="5943041"/>
                <a:ext cx="4976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i="1" smtClean="0">
                              <a:latin typeface="Cambria Math" panose="02040503050406030204" pitchFamily="18" charset="0"/>
                            </a:rPr>
                          </m:ctrlPr>
                        </m:sSubPr>
                        <m:e>
                          <m:r>
                            <a:rPr lang="de-CH" b="0" i="1" smtClean="0">
                              <a:latin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𝑇</m:t>
                          </m:r>
                        </m:sub>
                      </m:sSub>
                    </m:oMath>
                  </m:oMathPara>
                </a14:m>
                <a:endParaRPr lang="de-CH" dirty="0"/>
              </a:p>
            </p:txBody>
          </p:sp>
        </mc:Choice>
        <mc:Fallback xmlns="">
          <p:sp>
            <p:nvSpPr>
              <p:cNvPr id="5" name="Rechteck 4"/>
              <p:cNvSpPr>
                <a:spLocks noRot="1" noChangeAspect="1" noMove="1" noResize="1" noEditPoints="1" noAdjustHandles="1" noChangeArrowheads="1" noChangeShapeType="1" noTextEdit="1"/>
              </p:cNvSpPr>
              <p:nvPr/>
            </p:nvSpPr>
            <p:spPr>
              <a:xfrm>
                <a:off x="7595429" y="5943041"/>
                <a:ext cx="497636" cy="369332"/>
              </a:xfrm>
              <a:prstGeom prst="rect">
                <a:avLst/>
              </a:prstGeom>
              <a:blipFill>
                <a:blip r:embed="rId7"/>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0" name="Rechteck 9"/>
              <p:cNvSpPr/>
              <p:nvPr/>
            </p:nvSpPr>
            <p:spPr>
              <a:xfrm>
                <a:off x="4833169" y="5938273"/>
                <a:ext cx="4976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i="1" smtClean="0">
                              <a:latin typeface="Cambria Math" panose="02040503050406030204" pitchFamily="18" charset="0"/>
                            </a:rPr>
                          </m:ctrlPr>
                        </m:sSubPr>
                        <m:e>
                          <m:r>
                            <a:rPr lang="de-CH" b="0" i="1" smtClean="0">
                              <a:latin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𝑇</m:t>
                          </m:r>
                        </m:sub>
                      </m:sSub>
                    </m:oMath>
                  </m:oMathPara>
                </a14:m>
                <a:endParaRPr lang="de-CH" dirty="0"/>
              </a:p>
            </p:txBody>
          </p:sp>
        </mc:Choice>
        <mc:Fallback xmlns="">
          <p:sp>
            <p:nvSpPr>
              <p:cNvPr id="10" name="Rechteck 9"/>
              <p:cNvSpPr>
                <a:spLocks noRot="1" noChangeAspect="1" noMove="1" noResize="1" noEditPoints="1" noAdjustHandles="1" noChangeArrowheads="1" noChangeShapeType="1" noTextEdit="1"/>
              </p:cNvSpPr>
              <p:nvPr/>
            </p:nvSpPr>
            <p:spPr>
              <a:xfrm>
                <a:off x="4833169" y="5938273"/>
                <a:ext cx="497636" cy="369332"/>
              </a:xfrm>
              <a:prstGeom prst="rect">
                <a:avLst/>
              </a:prstGeom>
              <a:blipFill>
                <a:blip r:embed="rId8"/>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1" name="Rechteck 10"/>
              <p:cNvSpPr/>
              <p:nvPr/>
            </p:nvSpPr>
            <p:spPr>
              <a:xfrm>
                <a:off x="2728144" y="5933505"/>
                <a:ext cx="4512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i="1" smtClean="0">
                              <a:latin typeface="Cambria Math" panose="02040503050406030204" pitchFamily="18" charset="0"/>
                            </a:rPr>
                          </m:ctrlPr>
                        </m:sSubPr>
                        <m:e>
                          <m:r>
                            <a:rPr lang="de-CH" b="0" i="1" smtClean="0">
                              <a:latin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𝐼</m:t>
                          </m:r>
                        </m:sub>
                      </m:sSub>
                    </m:oMath>
                  </m:oMathPara>
                </a14:m>
                <a:endParaRPr lang="de-CH" dirty="0"/>
              </a:p>
            </p:txBody>
          </p:sp>
        </mc:Choice>
        <mc:Fallback xmlns="">
          <p:sp>
            <p:nvSpPr>
              <p:cNvPr id="11" name="Rechteck 10"/>
              <p:cNvSpPr>
                <a:spLocks noRot="1" noChangeAspect="1" noMove="1" noResize="1" noEditPoints="1" noAdjustHandles="1" noChangeArrowheads="1" noChangeShapeType="1" noTextEdit="1"/>
              </p:cNvSpPr>
              <p:nvPr/>
            </p:nvSpPr>
            <p:spPr>
              <a:xfrm>
                <a:off x="2728144" y="5933505"/>
                <a:ext cx="451213" cy="369332"/>
              </a:xfrm>
              <a:prstGeom prst="rect">
                <a:avLst/>
              </a:prstGeom>
              <a:blipFill>
                <a:blip r:embed="rId9"/>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2" name="Rechteck 11"/>
              <p:cNvSpPr/>
              <p:nvPr/>
            </p:nvSpPr>
            <p:spPr>
              <a:xfrm>
                <a:off x="7052504" y="5957313"/>
                <a:ext cx="4512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i="1" smtClean="0">
                              <a:latin typeface="Cambria Math" panose="02040503050406030204" pitchFamily="18" charset="0"/>
                            </a:rPr>
                          </m:ctrlPr>
                        </m:sSubPr>
                        <m:e>
                          <m:r>
                            <a:rPr lang="de-CH" b="0" i="1" smtClean="0">
                              <a:latin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𝐼</m:t>
                          </m:r>
                        </m:sub>
                      </m:sSub>
                    </m:oMath>
                  </m:oMathPara>
                </a14:m>
                <a:endParaRPr lang="de-CH" dirty="0"/>
              </a:p>
            </p:txBody>
          </p:sp>
        </mc:Choice>
        <mc:Fallback xmlns="">
          <p:sp>
            <p:nvSpPr>
              <p:cNvPr id="12" name="Rechteck 11"/>
              <p:cNvSpPr>
                <a:spLocks noRot="1" noChangeAspect="1" noMove="1" noResize="1" noEditPoints="1" noAdjustHandles="1" noChangeArrowheads="1" noChangeShapeType="1" noTextEdit="1"/>
              </p:cNvSpPr>
              <p:nvPr/>
            </p:nvSpPr>
            <p:spPr>
              <a:xfrm>
                <a:off x="7052504" y="5957313"/>
                <a:ext cx="451213" cy="369332"/>
              </a:xfrm>
              <a:prstGeom prst="rect">
                <a:avLst/>
              </a:prstGeom>
              <a:blipFill>
                <a:blip r:embed="rId10"/>
                <a:stretch>
                  <a:fillRect/>
                </a:stretch>
              </a:blipFill>
            </p:spPr>
            <p:txBody>
              <a:bodyPr/>
              <a:lstStyle/>
              <a:p>
                <a:r>
                  <a:rPr lang="de-CH">
                    <a:noFill/>
                  </a:rPr>
                  <a:t> </a:t>
                </a:r>
              </a:p>
            </p:txBody>
          </p:sp>
        </mc:Fallback>
      </mc:AlternateContent>
    </p:spTree>
    <p:extLst>
      <p:ext uri="{BB962C8B-B14F-4D97-AF65-F5344CB8AC3E}">
        <p14:creationId xmlns:p14="http://schemas.microsoft.com/office/powerpoint/2010/main" val="291813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ihandform 58"/>
          <p:cNvSpPr/>
          <p:nvPr/>
        </p:nvSpPr>
        <p:spPr>
          <a:xfrm>
            <a:off x="8031710" y="4244586"/>
            <a:ext cx="1325880" cy="1607820"/>
          </a:xfrm>
          <a:custGeom>
            <a:avLst/>
            <a:gdLst>
              <a:gd name="connsiteX0" fmla="*/ 7620 w 1325880"/>
              <a:gd name="connsiteY0" fmla="*/ 914400 h 1607820"/>
              <a:gd name="connsiteX1" fmla="*/ 1318260 w 1325880"/>
              <a:gd name="connsiteY1" fmla="*/ 0 h 1607820"/>
              <a:gd name="connsiteX2" fmla="*/ 1325880 w 1325880"/>
              <a:gd name="connsiteY2" fmla="*/ 693420 h 1607820"/>
              <a:gd name="connsiteX3" fmla="*/ 0 w 1325880"/>
              <a:gd name="connsiteY3" fmla="*/ 1607820 h 1607820"/>
              <a:gd name="connsiteX4" fmla="*/ 7620 w 1325880"/>
              <a:gd name="connsiteY4" fmla="*/ 914400 h 1607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880" h="1607820">
                <a:moveTo>
                  <a:pt x="7620" y="914400"/>
                </a:moveTo>
                <a:lnTo>
                  <a:pt x="1318260" y="0"/>
                </a:lnTo>
                <a:lnTo>
                  <a:pt x="1325880" y="693420"/>
                </a:lnTo>
                <a:lnTo>
                  <a:pt x="0" y="1607820"/>
                </a:lnTo>
                <a:lnTo>
                  <a:pt x="7620" y="914400"/>
                </a:lnTo>
                <a:close/>
              </a:path>
            </a:pathLst>
          </a:cu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hteck 4"/>
              <p:cNvSpPr/>
              <p:nvPr/>
            </p:nvSpPr>
            <p:spPr>
              <a:xfrm>
                <a:off x="513252" y="1089227"/>
                <a:ext cx="10869478" cy="1489126"/>
              </a:xfrm>
              <a:prstGeom prst="rect">
                <a:avLst/>
              </a:prstGeom>
            </p:spPr>
            <p:txBody>
              <a:bodyPr wrap="square">
                <a:spAutoFit/>
              </a:bodyPr>
              <a:lstStyle/>
              <a:p>
                <a:r>
                  <a:rPr lang="en-US" dirty="0"/>
                  <a:t>We can use the Fresnel coefficients of reflection to calculate the phase shift between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𝑟</m:t>
                        </m:r>
                      </m:e>
                      <m:sub>
                        <m:r>
                          <a:rPr lang="de-CH" i="1">
                            <a:latin typeface="Cambria Math" panose="02040503050406030204" pitchFamily="18" charset="0"/>
                            <a:ea typeface="Cambria Math" panose="02040503050406030204" pitchFamily="18" charset="0"/>
                          </a:rPr>
                          <m:t>⊥</m:t>
                        </m:r>
                      </m:sub>
                    </m:sSub>
                  </m:oMath>
                </a14:m>
                <a:r>
                  <a:rPr lang="en-US" dirty="0"/>
                  <a:t> and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𝑟</m:t>
                        </m:r>
                      </m:e>
                      <m:sub>
                        <m:r>
                          <a:rPr lang="de-CH" i="1">
                            <a:latin typeface="Cambria Math" panose="02040503050406030204" pitchFamily="18" charset="0"/>
                            <a:ea typeface="Cambria Math" panose="02040503050406030204" pitchFamily="18" charset="0"/>
                          </a:rPr>
                          <m:t>∥</m:t>
                        </m:r>
                      </m:sub>
                    </m:sSub>
                  </m:oMath>
                </a14:m>
                <a:r>
                  <a:rPr lang="en-US" dirty="0"/>
                  <a:t> using the fact that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𝑇</m:t>
                        </m:r>
                      </m:sub>
                    </m:sSub>
                  </m:oMath>
                </a14:m>
                <a:r>
                  <a:rPr lang="en-US" dirty="0"/>
                  <a:t>  is complex in the case of total reflection. This unexpected property leads to the possibility to convert linear polarization in circular polarization if </a:t>
                </a:r>
                <a14:m>
                  <m:oMath xmlns:m="http://schemas.openxmlformats.org/officeDocument/2006/math">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𝛿</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𝛿</m:t>
                        </m:r>
                      </m:e>
                      <m:sub>
                        <m:r>
                          <a:rPr lang="de-CH" i="1">
                            <a:latin typeface="Cambria Math" panose="02040503050406030204" pitchFamily="18" charset="0"/>
                            <a:ea typeface="Cambria Math" panose="02040503050406030204" pitchFamily="18" charset="0"/>
                          </a:rPr>
                          <m:t>∥</m:t>
                        </m:r>
                      </m:sub>
                    </m:sSub>
                    <m:r>
                      <a:rPr lang="de-CH" i="1">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𝛿</m:t>
                        </m:r>
                      </m:e>
                      <m:sub>
                        <m:r>
                          <a:rPr lang="de-CH" i="1">
                            <a:latin typeface="Cambria Math" panose="02040503050406030204" pitchFamily="18" charset="0"/>
                            <a:ea typeface="Cambria Math" panose="02040503050406030204" pitchFamily="18" charset="0"/>
                          </a:rPr>
                          <m:t>⊥</m:t>
                        </m:r>
                      </m:sub>
                    </m:sSub>
                    <m:r>
                      <a:rPr lang="de-CH" b="0" i="1" smtClean="0">
                        <a:latin typeface="Cambria Math" panose="02040503050406030204" pitchFamily="18" charset="0"/>
                        <a:ea typeface="Cambria Math" panose="02040503050406030204" pitchFamily="18" charset="0"/>
                      </a:rPr>
                      <m:t>=</m:t>
                    </m:r>
                    <m:f>
                      <m:fPr>
                        <m:type m:val="lin"/>
                        <m:ctrlPr>
                          <a:rPr lang="de-CH" b="0" i="1" smtClean="0">
                            <a:latin typeface="Cambria Math" panose="02040503050406030204" pitchFamily="18" charset="0"/>
                            <a:ea typeface="Cambria Math" panose="02040503050406030204" pitchFamily="18" charset="0"/>
                          </a:rPr>
                        </m:ctrlPr>
                      </m:fPr>
                      <m:num>
                        <m:r>
                          <a:rPr lang="de-CH" b="0" i="1" smtClean="0">
                            <a:latin typeface="Cambria Math" panose="02040503050406030204" pitchFamily="18" charset="0"/>
                            <a:ea typeface="Cambria Math" panose="02040503050406030204" pitchFamily="18" charset="0"/>
                          </a:rPr>
                          <m:t>𝜋</m:t>
                        </m:r>
                      </m:num>
                      <m:den>
                        <m:r>
                          <a:rPr lang="de-CH" b="0" i="1" smtClean="0">
                            <a:latin typeface="Cambria Math" panose="02040503050406030204" pitchFamily="18" charset="0"/>
                            <a:ea typeface="Cambria Math" panose="02040503050406030204" pitchFamily="18" charset="0"/>
                          </a:rPr>
                          <m:t>2</m:t>
                        </m:r>
                      </m:den>
                    </m:f>
                  </m:oMath>
                </a14:m>
                <a:r>
                  <a:rPr lang="en-US" dirty="0"/>
                  <a:t> (</a:t>
                </a:r>
                <a14:m>
                  <m:oMath xmlns:m="http://schemas.openxmlformats.org/officeDocument/2006/math">
                    <m:r>
                      <a:rPr lang="de-CH" b="0" i="0" smtClean="0">
                        <a:latin typeface="Cambria Math" panose="02040503050406030204" pitchFamily="18" charset="0"/>
                        <a:ea typeface="Cambria Math" panose="02040503050406030204" pitchFamily="18" charset="0"/>
                      </a:rPr>
                      <m:t>+</m:t>
                    </m:r>
                    <m:r>
                      <m:rPr>
                        <m:sty m:val="p"/>
                      </m:rPr>
                      <a:rPr lang="de-CH" b="0" i="0" smtClean="0">
                        <a:latin typeface="Cambria Math" panose="02040503050406030204" pitchFamily="18" charset="0"/>
                        <a:ea typeface="Cambria Math" panose="02040503050406030204" pitchFamily="18" charset="0"/>
                      </a:rPr>
                      <m:t>n</m:t>
                    </m:r>
                    <m:r>
                      <a:rPr lang="de-CH" b="0" i="1" smtClean="0">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𝜋</m:t>
                    </m:r>
                    <m:r>
                      <a:rPr lang="de-CH" b="0" i="1" smtClean="0">
                        <a:latin typeface="Cambria Math" panose="02040503050406030204" pitchFamily="18" charset="0"/>
                        <a:ea typeface="Cambria Math" panose="02040503050406030204" pitchFamily="18" charset="0"/>
                      </a:rPr>
                      <m:t>)</m:t>
                    </m:r>
                  </m:oMath>
                </a14:m>
                <a:r>
                  <a:rPr lang="en-US" dirty="0"/>
                  <a:t>  for an incident linearly polarized light beam with </a:t>
                </a:r>
              </a:p>
              <a:p>
                <a:endParaRPr lang="en-US" dirty="0"/>
              </a:p>
            </p:txBody>
          </p:sp>
        </mc:Choice>
        <mc:Fallback xmlns="">
          <p:sp>
            <p:nvSpPr>
              <p:cNvPr id="5" name="Rechteck 4"/>
              <p:cNvSpPr>
                <a:spLocks noRot="1" noChangeAspect="1" noMove="1" noResize="1" noEditPoints="1" noAdjustHandles="1" noChangeArrowheads="1" noChangeShapeType="1" noTextEdit="1"/>
              </p:cNvSpPr>
              <p:nvPr/>
            </p:nvSpPr>
            <p:spPr>
              <a:xfrm>
                <a:off x="513252" y="1089227"/>
                <a:ext cx="10869478" cy="1489126"/>
              </a:xfrm>
              <a:prstGeom prst="rect">
                <a:avLst/>
              </a:prstGeom>
              <a:blipFill>
                <a:blip r:embed="rId2"/>
                <a:stretch>
                  <a:fillRect l="-449" t="-2049" b="-6557"/>
                </a:stretch>
              </a:blipFill>
            </p:spPr>
            <p:txBody>
              <a:bodyPr/>
              <a:lstStyle/>
              <a:p>
                <a:r>
                  <a:rPr lang="de-CH">
                    <a:noFill/>
                  </a:rPr>
                  <a:t> </a:t>
                </a:r>
              </a:p>
            </p:txBody>
          </p:sp>
        </mc:Fallback>
      </mc:AlternateContent>
      <p:sp>
        <p:nvSpPr>
          <p:cNvPr id="6" name="Rechteck 5"/>
          <p:cNvSpPr/>
          <p:nvPr/>
        </p:nvSpPr>
        <p:spPr>
          <a:xfrm>
            <a:off x="513252" y="461486"/>
            <a:ext cx="4154984" cy="461665"/>
          </a:xfrm>
          <a:prstGeom prst="rect">
            <a:avLst/>
          </a:prstGeom>
        </p:spPr>
        <p:txBody>
          <a:bodyPr wrap="none">
            <a:spAutoFit/>
          </a:bodyPr>
          <a:lstStyle/>
          <a:p>
            <a:r>
              <a:rPr lang="en-US" sz="2400" i="1" dirty="0"/>
              <a:t>Phase shift upon total reflection</a:t>
            </a:r>
            <a:endParaRPr lang="en-US" sz="2400" dirty="0"/>
          </a:p>
        </p:txBody>
      </p:sp>
      <p:sp>
        <p:nvSpPr>
          <p:cNvPr id="8" name="Rechteck 7"/>
          <p:cNvSpPr/>
          <p:nvPr/>
        </p:nvSpPr>
        <p:spPr>
          <a:xfrm>
            <a:off x="1533483" y="2578353"/>
            <a:ext cx="3860919" cy="32243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9" name="Rechteck 8"/>
              <p:cNvSpPr/>
              <p:nvPr/>
            </p:nvSpPr>
            <p:spPr>
              <a:xfrm>
                <a:off x="896691" y="2513218"/>
                <a:ext cx="358537" cy="330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sz="1400" i="1" smtClean="0">
                          <a:latin typeface="Cambria Math" panose="02040503050406030204" pitchFamily="18" charset="0"/>
                          <a:ea typeface="Cambria Math" panose="02040503050406030204" pitchFamily="18" charset="0"/>
                        </a:rPr>
                        <m:t>𝜋</m:t>
                      </m:r>
                    </m:oMath>
                  </m:oMathPara>
                </a14:m>
                <a:endParaRPr lang="en-US" sz="1400" dirty="0"/>
              </a:p>
            </p:txBody>
          </p:sp>
        </mc:Choice>
        <mc:Fallback xmlns="">
          <p:sp>
            <p:nvSpPr>
              <p:cNvPr id="9" name="Rechteck 8"/>
              <p:cNvSpPr>
                <a:spLocks noRot="1" noChangeAspect="1" noMove="1" noResize="1" noEditPoints="1" noAdjustHandles="1" noChangeArrowheads="1" noChangeShapeType="1" noTextEdit="1"/>
              </p:cNvSpPr>
              <p:nvPr/>
            </p:nvSpPr>
            <p:spPr>
              <a:xfrm>
                <a:off x="896691" y="2513218"/>
                <a:ext cx="358537" cy="330005"/>
              </a:xfrm>
              <a:prstGeom prst="rect">
                <a:avLst/>
              </a:prstGeom>
              <a:blipFill>
                <a:blip r:embed="rId3"/>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1" name="Rechteck 10"/>
              <p:cNvSpPr/>
              <p:nvPr/>
            </p:nvSpPr>
            <p:spPr>
              <a:xfrm>
                <a:off x="849367" y="4012208"/>
                <a:ext cx="559634" cy="330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sz="1400" i="1" smtClean="0">
                          <a:latin typeface="Cambria Math" panose="02040503050406030204" pitchFamily="18" charset="0"/>
                          <a:ea typeface="Cambria Math" panose="02040503050406030204" pitchFamily="18" charset="0"/>
                        </a:rPr>
                        <m:t>𝜋</m:t>
                      </m:r>
                      <m:r>
                        <a:rPr lang="de-CH" sz="1400" b="0" i="1" smtClean="0">
                          <a:latin typeface="Cambria Math" panose="02040503050406030204" pitchFamily="18" charset="0"/>
                          <a:ea typeface="Cambria Math" panose="02040503050406030204" pitchFamily="18" charset="0"/>
                        </a:rPr>
                        <m:t>/2</m:t>
                      </m:r>
                    </m:oMath>
                  </m:oMathPara>
                </a14:m>
                <a:endParaRPr lang="en-US" sz="1400" dirty="0"/>
              </a:p>
            </p:txBody>
          </p:sp>
        </mc:Choice>
        <mc:Fallback xmlns="">
          <p:sp>
            <p:nvSpPr>
              <p:cNvPr id="11" name="Rechteck 10"/>
              <p:cNvSpPr>
                <a:spLocks noRot="1" noChangeAspect="1" noMove="1" noResize="1" noEditPoints="1" noAdjustHandles="1" noChangeArrowheads="1" noChangeShapeType="1" noTextEdit="1"/>
              </p:cNvSpPr>
              <p:nvPr/>
            </p:nvSpPr>
            <p:spPr>
              <a:xfrm>
                <a:off x="849367" y="4012208"/>
                <a:ext cx="559634" cy="330005"/>
              </a:xfrm>
              <a:prstGeom prst="rect">
                <a:avLst/>
              </a:prstGeom>
              <a:blipFill>
                <a:blip r:embed="rId4"/>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4" name="Rechteck 13"/>
              <p:cNvSpPr/>
              <p:nvPr/>
            </p:nvSpPr>
            <p:spPr>
              <a:xfrm>
                <a:off x="896691" y="5513405"/>
                <a:ext cx="347537" cy="330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sz="1400" b="0" i="1" smtClean="0">
                          <a:latin typeface="Cambria Math" panose="02040503050406030204" pitchFamily="18" charset="0"/>
                          <a:ea typeface="Cambria Math" panose="02040503050406030204" pitchFamily="18" charset="0"/>
                        </a:rPr>
                        <m:t>0</m:t>
                      </m:r>
                    </m:oMath>
                  </m:oMathPara>
                </a14:m>
                <a:endParaRPr lang="en-US" sz="1400" dirty="0"/>
              </a:p>
            </p:txBody>
          </p:sp>
        </mc:Choice>
        <mc:Fallback xmlns="">
          <p:sp>
            <p:nvSpPr>
              <p:cNvPr id="14" name="Rechteck 13"/>
              <p:cNvSpPr>
                <a:spLocks noRot="1" noChangeAspect="1" noMove="1" noResize="1" noEditPoints="1" noAdjustHandles="1" noChangeArrowheads="1" noChangeShapeType="1" noTextEdit="1"/>
              </p:cNvSpPr>
              <p:nvPr/>
            </p:nvSpPr>
            <p:spPr>
              <a:xfrm>
                <a:off x="896691" y="5513405"/>
                <a:ext cx="347537" cy="330005"/>
              </a:xfrm>
              <a:prstGeom prst="rect">
                <a:avLst/>
              </a:prstGeom>
              <a:blipFill>
                <a:blip r:embed="rId5"/>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rot="16200000">
                <a:off x="331868" y="4034785"/>
                <a:ext cx="763927" cy="307777"/>
              </a:xfrm>
              <a:prstGeom prst="rect">
                <a:avLst/>
              </a:prstGeom>
              <a:noFill/>
            </p:spPr>
            <p:txBody>
              <a:bodyPr wrap="none" rtlCol="0">
                <a:spAutoFit/>
              </a:bodyPr>
              <a:lstStyle/>
              <a:p>
                <a:r>
                  <a:rPr lang="de-CH" sz="1400" dirty="0" err="1"/>
                  <a:t>phase</a:t>
                </a:r>
                <a:r>
                  <a:rPr lang="de-CH" sz="1400" dirty="0"/>
                  <a:t> </a:t>
                </a:r>
                <a14:m>
                  <m:oMath xmlns:m="http://schemas.openxmlformats.org/officeDocument/2006/math">
                    <m:r>
                      <a:rPr lang="de-CH" sz="1400" i="1" smtClean="0">
                        <a:latin typeface="Cambria Math" panose="02040503050406030204" pitchFamily="18" charset="0"/>
                        <a:ea typeface="Cambria Math" panose="02040503050406030204" pitchFamily="18" charset="0"/>
                      </a:rPr>
                      <m:t>𝛿</m:t>
                    </m:r>
                  </m:oMath>
                </a14:m>
                <a:endParaRPr lang="en-US" sz="1400" dirty="0"/>
              </a:p>
            </p:txBody>
          </p:sp>
        </mc:Choice>
        <mc:Fallback xmlns="">
          <p:sp>
            <p:nvSpPr>
              <p:cNvPr id="18" name="Textfeld 17"/>
              <p:cNvSpPr txBox="1">
                <a:spLocks noRot="1" noChangeAspect="1" noMove="1" noResize="1" noEditPoints="1" noAdjustHandles="1" noChangeArrowheads="1" noChangeShapeType="1" noTextEdit="1"/>
              </p:cNvSpPr>
              <p:nvPr/>
            </p:nvSpPr>
            <p:spPr>
              <a:xfrm rot="16200000">
                <a:off x="331868" y="4034785"/>
                <a:ext cx="763927" cy="307777"/>
              </a:xfrm>
              <a:prstGeom prst="rect">
                <a:avLst/>
              </a:prstGeom>
              <a:blipFill>
                <a:blip r:embed="rId6"/>
                <a:stretch>
                  <a:fillRect l="-4000" r="-20000" b="-2381"/>
                </a:stretch>
              </a:blipFill>
            </p:spPr>
            <p:txBody>
              <a:bodyPr/>
              <a:lstStyle/>
              <a:p>
                <a:r>
                  <a:rPr lang="de-CH">
                    <a:noFill/>
                  </a:rPr>
                  <a:t> </a:t>
                </a:r>
              </a:p>
            </p:txBody>
          </p:sp>
        </mc:Fallback>
      </mc:AlternateContent>
      <p:sp>
        <p:nvSpPr>
          <p:cNvPr id="20" name="Freihandform 19"/>
          <p:cNvSpPr/>
          <p:nvPr/>
        </p:nvSpPr>
        <p:spPr>
          <a:xfrm flipV="1">
            <a:off x="1552438" y="2683781"/>
            <a:ext cx="1780562" cy="2997034"/>
          </a:xfrm>
          <a:custGeom>
            <a:avLst/>
            <a:gdLst>
              <a:gd name="connsiteX0" fmla="*/ 0 w 1844040"/>
              <a:gd name="connsiteY0" fmla="*/ 0 h 3103880"/>
              <a:gd name="connsiteX1" fmla="*/ 1336040 w 1844040"/>
              <a:gd name="connsiteY1" fmla="*/ 0 h 3103880"/>
              <a:gd name="connsiteX2" fmla="*/ 1336040 w 1844040"/>
              <a:gd name="connsiteY2" fmla="*/ 3103880 h 3103880"/>
              <a:gd name="connsiteX3" fmla="*/ 1844040 w 1844040"/>
              <a:gd name="connsiteY3" fmla="*/ 3103880 h 3103880"/>
            </a:gdLst>
            <a:ahLst/>
            <a:cxnLst>
              <a:cxn ang="0">
                <a:pos x="connsiteX0" y="connsiteY0"/>
              </a:cxn>
              <a:cxn ang="0">
                <a:pos x="connsiteX1" y="connsiteY1"/>
              </a:cxn>
              <a:cxn ang="0">
                <a:pos x="connsiteX2" y="connsiteY2"/>
              </a:cxn>
              <a:cxn ang="0">
                <a:pos x="connsiteX3" y="connsiteY3"/>
              </a:cxn>
            </a:cxnLst>
            <a:rect l="l" t="t" r="r" b="b"/>
            <a:pathLst>
              <a:path w="1844040" h="3103880">
                <a:moveTo>
                  <a:pt x="0" y="0"/>
                </a:moveTo>
                <a:lnTo>
                  <a:pt x="1336040" y="0"/>
                </a:lnTo>
                <a:lnTo>
                  <a:pt x="1336040" y="3103880"/>
                </a:lnTo>
                <a:lnTo>
                  <a:pt x="1844040" y="3103880"/>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21" name="Rechteck 20"/>
              <p:cNvSpPr/>
              <p:nvPr/>
            </p:nvSpPr>
            <p:spPr>
              <a:xfrm>
                <a:off x="2547778" y="6221439"/>
                <a:ext cx="1934056" cy="307777"/>
              </a:xfrm>
              <a:prstGeom prst="rect">
                <a:avLst/>
              </a:prstGeom>
            </p:spPr>
            <p:txBody>
              <a:bodyPr wrap="none">
                <a:spAutoFit/>
              </a:bodyPr>
              <a:lstStyle/>
              <a:p>
                <a:r>
                  <a:rPr lang="en-US" sz="1400" dirty="0"/>
                  <a:t>angle of incidence </a:t>
                </a:r>
                <a14:m>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𝜃</m:t>
                        </m:r>
                      </m:e>
                      <m:sub>
                        <m:r>
                          <a:rPr lang="en-US" sz="1400" i="1">
                            <a:latin typeface="Cambria Math" panose="02040503050406030204" pitchFamily="18" charset="0"/>
                            <a:ea typeface="Cambria Math" panose="02040503050406030204" pitchFamily="18" charset="0"/>
                          </a:rPr>
                          <m:t>𝐼</m:t>
                        </m:r>
                      </m:sub>
                    </m:sSub>
                  </m:oMath>
                </a14:m>
                <a:r>
                  <a:rPr lang="en-US" sz="1400" dirty="0"/>
                  <a:t> (°)</a:t>
                </a:r>
              </a:p>
            </p:txBody>
          </p:sp>
        </mc:Choice>
        <mc:Fallback xmlns="">
          <p:sp>
            <p:nvSpPr>
              <p:cNvPr id="21" name="Rechteck 20"/>
              <p:cNvSpPr>
                <a:spLocks noRot="1" noChangeAspect="1" noMove="1" noResize="1" noEditPoints="1" noAdjustHandles="1" noChangeArrowheads="1" noChangeShapeType="1" noTextEdit="1"/>
              </p:cNvSpPr>
              <p:nvPr/>
            </p:nvSpPr>
            <p:spPr>
              <a:xfrm>
                <a:off x="2547778" y="6221439"/>
                <a:ext cx="1934056" cy="307777"/>
              </a:xfrm>
              <a:prstGeom prst="rect">
                <a:avLst/>
              </a:prstGeom>
              <a:blipFill>
                <a:blip r:embed="rId7"/>
                <a:stretch>
                  <a:fillRect l="-946" t="-4000" b="-20000"/>
                </a:stretch>
              </a:blipFill>
            </p:spPr>
            <p:txBody>
              <a:bodyPr/>
              <a:lstStyle/>
              <a:p>
                <a:r>
                  <a:rPr lang="de-CH">
                    <a:noFill/>
                  </a:rPr>
                  <a:t> </a:t>
                </a:r>
              </a:p>
            </p:txBody>
          </p:sp>
        </mc:Fallback>
      </mc:AlternateContent>
      <p:sp>
        <p:nvSpPr>
          <p:cNvPr id="22" name="Freihandform 21"/>
          <p:cNvSpPr/>
          <p:nvPr/>
        </p:nvSpPr>
        <p:spPr>
          <a:xfrm flipV="1">
            <a:off x="3341829" y="2678783"/>
            <a:ext cx="2048382" cy="3010860"/>
          </a:xfrm>
          <a:custGeom>
            <a:avLst/>
            <a:gdLst>
              <a:gd name="connsiteX0" fmla="*/ 0 w 2115312"/>
              <a:gd name="connsiteY0" fmla="*/ 3108960 h 3108960"/>
              <a:gd name="connsiteX1" fmla="*/ 97536 w 2115312"/>
              <a:gd name="connsiteY1" fmla="*/ 2036064 h 3108960"/>
              <a:gd name="connsiteX2" fmla="*/ 475488 w 2115312"/>
              <a:gd name="connsiteY2" fmla="*/ 908304 h 3108960"/>
              <a:gd name="connsiteX3" fmla="*/ 1146048 w 2115312"/>
              <a:gd name="connsiteY3" fmla="*/ 298704 h 3108960"/>
              <a:gd name="connsiteX4" fmla="*/ 2115312 w 2115312"/>
              <a:gd name="connsiteY4" fmla="*/ 0 h 310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312" h="3108960">
                <a:moveTo>
                  <a:pt x="0" y="3108960"/>
                </a:moveTo>
                <a:cubicBezTo>
                  <a:pt x="9144" y="2755900"/>
                  <a:pt x="18288" y="2402840"/>
                  <a:pt x="97536" y="2036064"/>
                </a:cubicBezTo>
                <a:cubicBezTo>
                  <a:pt x="176784" y="1669288"/>
                  <a:pt x="300736" y="1197864"/>
                  <a:pt x="475488" y="908304"/>
                </a:cubicBezTo>
                <a:cubicBezTo>
                  <a:pt x="650240" y="618744"/>
                  <a:pt x="872744" y="450088"/>
                  <a:pt x="1146048" y="298704"/>
                </a:cubicBezTo>
                <a:cubicBezTo>
                  <a:pt x="1419352" y="147320"/>
                  <a:pt x="1767332" y="73660"/>
                  <a:pt x="2115312"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Freihandform 22"/>
          <p:cNvSpPr/>
          <p:nvPr/>
        </p:nvSpPr>
        <p:spPr>
          <a:xfrm flipV="1">
            <a:off x="3324171" y="2670047"/>
            <a:ext cx="2071927" cy="3013712"/>
          </a:xfrm>
          <a:custGeom>
            <a:avLst/>
            <a:gdLst>
              <a:gd name="connsiteX0" fmla="*/ 0 w 2145792"/>
              <a:gd name="connsiteY0" fmla="*/ 3121152 h 3121152"/>
              <a:gd name="connsiteX1" fmla="*/ 91440 w 2145792"/>
              <a:gd name="connsiteY1" fmla="*/ 2401824 h 3121152"/>
              <a:gd name="connsiteX2" fmla="*/ 286512 w 2145792"/>
              <a:gd name="connsiteY2" fmla="*/ 1901952 h 3121152"/>
              <a:gd name="connsiteX3" fmla="*/ 914400 w 2145792"/>
              <a:gd name="connsiteY3" fmla="*/ 1121664 h 3121152"/>
              <a:gd name="connsiteX4" fmla="*/ 2145792 w 2145792"/>
              <a:gd name="connsiteY4" fmla="*/ 0 h 3121152"/>
              <a:gd name="connsiteX0" fmla="*/ 0 w 2145792"/>
              <a:gd name="connsiteY0" fmla="*/ 3121152 h 3121152"/>
              <a:gd name="connsiteX1" fmla="*/ 91440 w 2145792"/>
              <a:gd name="connsiteY1" fmla="*/ 2401824 h 3121152"/>
              <a:gd name="connsiteX2" fmla="*/ 323088 w 2145792"/>
              <a:gd name="connsiteY2" fmla="*/ 1901952 h 3121152"/>
              <a:gd name="connsiteX3" fmla="*/ 914400 w 2145792"/>
              <a:gd name="connsiteY3" fmla="*/ 1121664 h 3121152"/>
              <a:gd name="connsiteX4" fmla="*/ 2145792 w 2145792"/>
              <a:gd name="connsiteY4" fmla="*/ 0 h 3121152"/>
              <a:gd name="connsiteX0" fmla="*/ 0 w 2145792"/>
              <a:gd name="connsiteY0" fmla="*/ 3121152 h 3121152"/>
              <a:gd name="connsiteX1" fmla="*/ 91440 w 2145792"/>
              <a:gd name="connsiteY1" fmla="*/ 2401824 h 3121152"/>
              <a:gd name="connsiteX2" fmla="*/ 323088 w 2145792"/>
              <a:gd name="connsiteY2" fmla="*/ 1901952 h 3121152"/>
              <a:gd name="connsiteX3" fmla="*/ 914400 w 2145792"/>
              <a:gd name="connsiteY3" fmla="*/ 1121664 h 3121152"/>
              <a:gd name="connsiteX4" fmla="*/ 2145792 w 2145792"/>
              <a:gd name="connsiteY4" fmla="*/ 0 h 3121152"/>
              <a:gd name="connsiteX0" fmla="*/ 0 w 2145792"/>
              <a:gd name="connsiteY0" fmla="*/ 3121152 h 3121152"/>
              <a:gd name="connsiteX1" fmla="*/ 91440 w 2145792"/>
              <a:gd name="connsiteY1" fmla="*/ 2401824 h 3121152"/>
              <a:gd name="connsiteX2" fmla="*/ 359664 w 2145792"/>
              <a:gd name="connsiteY2" fmla="*/ 1828800 h 3121152"/>
              <a:gd name="connsiteX3" fmla="*/ 914400 w 2145792"/>
              <a:gd name="connsiteY3" fmla="*/ 1121664 h 3121152"/>
              <a:gd name="connsiteX4" fmla="*/ 2145792 w 2145792"/>
              <a:gd name="connsiteY4" fmla="*/ 0 h 3121152"/>
              <a:gd name="connsiteX0" fmla="*/ 0 w 2145792"/>
              <a:gd name="connsiteY0" fmla="*/ 3121152 h 3121152"/>
              <a:gd name="connsiteX1" fmla="*/ 91440 w 2145792"/>
              <a:gd name="connsiteY1" fmla="*/ 2401824 h 3121152"/>
              <a:gd name="connsiteX2" fmla="*/ 359664 w 2145792"/>
              <a:gd name="connsiteY2" fmla="*/ 1828800 h 3121152"/>
              <a:gd name="connsiteX3" fmla="*/ 914400 w 2145792"/>
              <a:gd name="connsiteY3" fmla="*/ 1121664 h 3121152"/>
              <a:gd name="connsiteX4" fmla="*/ 2145792 w 2145792"/>
              <a:gd name="connsiteY4" fmla="*/ 0 h 3121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792" h="3121152">
                <a:moveTo>
                  <a:pt x="0" y="3121152"/>
                </a:moveTo>
                <a:cubicBezTo>
                  <a:pt x="21844" y="2863088"/>
                  <a:pt x="31496" y="2617216"/>
                  <a:pt x="91440" y="2401824"/>
                </a:cubicBezTo>
                <a:cubicBezTo>
                  <a:pt x="151384" y="2186432"/>
                  <a:pt x="222504" y="2066544"/>
                  <a:pt x="359664" y="1828800"/>
                </a:cubicBezTo>
                <a:cubicBezTo>
                  <a:pt x="496824" y="1591056"/>
                  <a:pt x="616712" y="1426464"/>
                  <a:pt x="914400" y="1121664"/>
                </a:cubicBezTo>
                <a:cubicBezTo>
                  <a:pt x="1212088" y="816864"/>
                  <a:pt x="1685036" y="402336"/>
                  <a:pt x="2145792" y="0"/>
                </a:cubicBezTo>
              </a:path>
            </a:pathLst>
          </a:cu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24" name="Rechteck 23"/>
              <p:cNvSpPr/>
              <p:nvPr/>
            </p:nvSpPr>
            <p:spPr>
              <a:xfrm>
                <a:off x="849367" y="4765438"/>
                <a:ext cx="559634" cy="330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sz="1400" i="1" smtClean="0">
                          <a:latin typeface="Cambria Math" panose="02040503050406030204" pitchFamily="18" charset="0"/>
                          <a:ea typeface="Cambria Math" panose="02040503050406030204" pitchFamily="18" charset="0"/>
                        </a:rPr>
                        <m:t>𝜋</m:t>
                      </m:r>
                      <m:r>
                        <a:rPr lang="de-CH" sz="1400" b="0" i="1" smtClean="0">
                          <a:latin typeface="Cambria Math" panose="02040503050406030204" pitchFamily="18" charset="0"/>
                          <a:ea typeface="Cambria Math" panose="02040503050406030204" pitchFamily="18" charset="0"/>
                        </a:rPr>
                        <m:t>/4</m:t>
                      </m:r>
                    </m:oMath>
                  </m:oMathPara>
                </a14:m>
                <a:endParaRPr lang="en-US" sz="1400" dirty="0"/>
              </a:p>
            </p:txBody>
          </p:sp>
        </mc:Choice>
        <mc:Fallback xmlns="">
          <p:sp>
            <p:nvSpPr>
              <p:cNvPr id="24" name="Rechteck 23"/>
              <p:cNvSpPr>
                <a:spLocks noRot="1" noChangeAspect="1" noMove="1" noResize="1" noEditPoints="1" noAdjustHandles="1" noChangeArrowheads="1" noChangeShapeType="1" noTextEdit="1"/>
              </p:cNvSpPr>
              <p:nvPr/>
            </p:nvSpPr>
            <p:spPr>
              <a:xfrm>
                <a:off x="849367" y="4765438"/>
                <a:ext cx="559634" cy="330005"/>
              </a:xfrm>
              <a:prstGeom prst="rect">
                <a:avLst/>
              </a:prstGeom>
              <a:blipFill>
                <a:blip r:embed="rId8"/>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25" name="Rechteck 24"/>
              <p:cNvSpPr/>
              <p:nvPr/>
            </p:nvSpPr>
            <p:spPr>
              <a:xfrm>
                <a:off x="778733" y="3216702"/>
                <a:ext cx="666197" cy="330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sz="1400" b="0" i="1" smtClean="0">
                          <a:latin typeface="Cambria Math" panose="02040503050406030204" pitchFamily="18" charset="0"/>
                          <a:ea typeface="Cambria Math" panose="02040503050406030204" pitchFamily="18" charset="0"/>
                        </a:rPr>
                        <m:t>3</m:t>
                      </m:r>
                      <m:r>
                        <a:rPr lang="de-CH" sz="1400" i="1" smtClean="0">
                          <a:latin typeface="Cambria Math" panose="02040503050406030204" pitchFamily="18" charset="0"/>
                          <a:ea typeface="Cambria Math" panose="02040503050406030204" pitchFamily="18" charset="0"/>
                        </a:rPr>
                        <m:t>𝜋</m:t>
                      </m:r>
                      <m:r>
                        <a:rPr lang="de-CH" sz="1400" b="0" i="1" smtClean="0">
                          <a:latin typeface="Cambria Math" panose="02040503050406030204" pitchFamily="18" charset="0"/>
                          <a:ea typeface="Cambria Math" panose="02040503050406030204" pitchFamily="18" charset="0"/>
                        </a:rPr>
                        <m:t>/4</m:t>
                      </m:r>
                    </m:oMath>
                  </m:oMathPara>
                </a14:m>
                <a:endParaRPr lang="en-US" sz="1400" dirty="0"/>
              </a:p>
            </p:txBody>
          </p:sp>
        </mc:Choice>
        <mc:Fallback xmlns="">
          <p:sp>
            <p:nvSpPr>
              <p:cNvPr id="25" name="Rechteck 24"/>
              <p:cNvSpPr>
                <a:spLocks noRot="1" noChangeAspect="1" noMove="1" noResize="1" noEditPoints="1" noAdjustHandles="1" noChangeArrowheads="1" noChangeShapeType="1" noTextEdit="1"/>
              </p:cNvSpPr>
              <p:nvPr/>
            </p:nvSpPr>
            <p:spPr>
              <a:xfrm>
                <a:off x="778733" y="3216702"/>
                <a:ext cx="666197" cy="330005"/>
              </a:xfrm>
              <a:prstGeom prst="rect">
                <a:avLst/>
              </a:prstGeom>
              <a:blipFill>
                <a:blip r:embed="rId9"/>
                <a:stretch>
                  <a:fillRect/>
                </a:stretch>
              </a:blipFill>
            </p:spPr>
            <p:txBody>
              <a:bodyPr/>
              <a:lstStyle/>
              <a:p>
                <a:r>
                  <a:rPr lang="de-CH">
                    <a:noFill/>
                  </a:rPr>
                  <a:t> </a:t>
                </a:r>
              </a:p>
            </p:txBody>
          </p:sp>
        </mc:Fallback>
      </mc:AlternateContent>
      <p:cxnSp>
        <p:nvCxnSpPr>
          <p:cNvPr id="29" name="Gerader Verbinder 28"/>
          <p:cNvCxnSpPr/>
          <p:nvPr/>
        </p:nvCxnSpPr>
        <p:spPr>
          <a:xfrm>
            <a:off x="1410884" y="5680815"/>
            <a:ext cx="39835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hteck 31"/>
              <p:cNvSpPr/>
              <p:nvPr/>
            </p:nvSpPr>
            <p:spPr>
              <a:xfrm>
                <a:off x="2646804" y="5925946"/>
                <a:ext cx="448807" cy="330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𝜃</m:t>
                          </m:r>
                        </m:e>
                        <m:sub>
                          <m:r>
                            <a:rPr lang="de-CH" sz="1400" b="0" i="1" smtClean="0">
                              <a:latin typeface="Cambria Math" panose="02040503050406030204" pitchFamily="18" charset="0"/>
                              <a:ea typeface="Cambria Math" panose="02040503050406030204" pitchFamily="18" charset="0"/>
                            </a:rPr>
                            <m:t>𝐵</m:t>
                          </m:r>
                        </m:sub>
                      </m:sSub>
                    </m:oMath>
                  </m:oMathPara>
                </a14:m>
                <a:endParaRPr lang="en-US" sz="1400" dirty="0"/>
              </a:p>
            </p:txBody>
          </p:sp>
        </mc:Choice>
        <mc:Fallback xmlns="">
          <p:sp>
            <p:nvSpPr>
              <p:cNvPr id="32" name="Rechteck 31"/>
              <p:cNvSpPr>
                <a:spLocks noRot="1" noChangeAspect="1" noMove="1" noResize="1" noEditPoints="1" noAdjustHandles="1" noChangeArrowheads="1" noChangeShapeType="1" noTextEdit="1"/>
              </p:cNvSpPr>
              <p:nvPr/>
            </p:nvSpPr>
            <p:spPr>
              <a:xfrm>
                <a:off x="2646804" y="5925946"/>
                <a:ext cx="448807" cy="330005"/>
              </a:xfrm>
              <a:prstGeom prst="rect">
                <a:avLst/>
              </a:prstGeom>
              <a:blipFill>
                <a:blip r:embed="rId10"/>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3" name="Rechteck 32"/>
              <p:cNvSpPr/>
              <p:nvPr/>
            </p:nvSpPr>
            <p:spPr>
              <a:xfrm>
                <a:off x="3146357" y="5925946"/>
                <a:ext cx="560528" cy="330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𝜃</m:t>
                          </m:r>
                        </m:e>
                        <m:sub>
                          <m:r>
                            <a:rPr lang="de-CH" sz="1400" b="0" i="1" smtClean="0">
                              <a:latin typeface="Cambria Math" panose="02040503050406030204" pitchFamily="18" charset="0"/>
                              <a:ea typeface="Cambria Math" panose="02040503050406030204" pitchFamily="18" charset="0"/>
                            </a:rPr>
                            <m:t>𝑡𝑜𝑡</m:t>
                          </m:r>
                        </m:sub>
                      </m:sSub>
                    </m:oMath>
                  </m:oMathPara>
                </a14:m>
                <a:endParaRPr lang="en-US" sz="1400" dirty="0"/>
              </a:p>
            </p:txBody>
          </p:sp>
        </mc:Choice>
        <mc:Fallback xmlns="">
          <p:sp>
            <p:nvSpPr>
              <p:cNvPr id="33" name="Rechteck 32"/>
              <p:cNvSpPr>
                <a:spLocks noRot="1" noChangeAspect="1" noMove="1" noResize="1" noEditPoints="1" noAdjustHandles="1" noChangeArrowheads="1" noChangeShapeType="1" noTextEdit="1"/>
              </p:cNvSpPr>
              <p:nvPr/>
            </p:nvSpPr>
            <p:spPr>
              <a:xfrm>
                <a:off x="3146357" y="5925946"/>
                <a:ext cx="560528" cy="330005"/>
              </a:xfrm>
              <a:prstGeom prst="rect">
                <a:avLst/>
              </a:prstGeom>
              <a:blipFill>
                <a:blip r:embed="rId11"/>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4" name="Rechteck 33"/>
              <p:cNvSpPr/>
              <p:nvPr/>
            </p:nvSpPr>
            <p:spPr>
              <a:xfrm>
                <a:off x="5109591" y="5925946"/>
                <a:ext cx="526290" cy="330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sz="1400" i="1" smtClean="0">
                          <a:latin typeface="Cambria Math" panose="02040503050406030204" pitchFamily="18" charset="0"/>
                          <a:ea typeface="Cambria Math" panose="02040503050406030204" pitchFamily="18" charset="0"/>
                        </a:rPr>
                        <m:t>9</m:t>
                      </m:r>
                      <m:r>
                        <a:rPr lang="de-CH" sz="1400" b="0" i="1" smtClean="0">
                          <a:latin typeface="Cambria Math" panose="02040503050406030204" pitchFamily="18" charset="0"/>
                          <a:ea typeface="Cambria Math" panose="02040503050406030204" pitchFamily="18" charset="0"/>
                        </a:rPr>
                        <m:t>0°</m:t>
                      </m:r>
                    </m:oMath>
                  </m:oMathPara>
                </a14:m>
                <a:endParaRPr lang="en-US" sz="1400" dirty="0"/>
              </a:p>
            </p:txBody>
          </p:sp>
        </mc:Choice>
        <mc:Fallback xmlns="">
          <p:sp>
            <p:nvSpPr>
              <p:cNvPr id="34" name="Rechteck 33"/>
              <p:cNvSpPr>
                <a:spLocks noRot="1" noChangeAspect="1" noMove="1" noResize="1" noEditPoints="1" noAdjustHandles="1" noChangeArrowheads="1" noChangeShapeType="1" noTextEdit="1"/>
              </p:cNvSpPr>
              <p:nvPr/>
            </p:nvSpPr>
            <p:spPr>
              <a:xfrm>
                <a:off x="5109591" y="5925946"/>
                <a:ext cx="526290" cy="330005"/>
              </a:xfrm>
              <a:prstGeom prst="rect">
                <a:avLst/>
              </a:prstGeom>
              <a:blipFill>
                <a:blip r:embed="rId12"/>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5" name="Rechteck 34"/>
              <p:cNvSpPr/>
              <p:nvPr/>
            </p:nvSpPr>
            <p:spPr>
              <a:xfrm>
                <a:off x="1312127" y="5925946"/>
                <a:ext cx="419726" cy="3300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sz="1400" b="0" i="1" smtClean="0">
                          <a:latin typeface="Cambria Math" panose="02040503050406030204" pitchFamily="18" charset="0"/>
                          <a:ea typeface="Cambria Math" panose="02040503050406030204" pitchFamily="18" charset="0"/>
                        </a:rPr>
                        <m:t>0°</m:t>
                      </m:r>
                    </m:oMath>
                  </m:oMathPara>
                </a14:m>
                <a:endParaRPr lang="en-US" sz="1400" dirty="0"/>
              </a:p>
            </p:txBody>
          </p:sp>
        </mc:Choice>
        <mc:Fallback xmlns="">
          <p:sp>
            <p:nvSpPr>
              <p:cNvPr id="35" name="Rechteck 34"/>
              <p:cNvSpPr>
                <a:spLocks noRot="1" noChangeAspect="1" noMove="1" noResize="1" noEditPoints="1" noAdjustHandles="1" noChangeArrowheads="1" noChangeShapeType="1" noTextEdit="1"/>
              </p:cNvSpPr>
              <p:nvPr/>
            </p:nvSpPr>
            <p:spPr>
              <a:xfrm>
                <a:off x="1312127" y="5925946"/>
                <a:ext cx="419726" cy="330005"/>
              </a:xfrm>
              <a:prstGeom prst="rect">
                <a:avLst/>
              </a:prstGeom>
              <a:blipFill>
                <a:blip r:embed="rId13"/>
                <a:stretch>
                  <a:fillRect/>
                </a:stretch>
              </a:blipFill>
            </p:spPr>
            <p:txBody>
              <a:bodyPr/>
              <a:lstStyle/>
              <a:p>
                <a:r>
                  <a:rPr lang="de-CH">
                    <a:noFill/>
                  </a:rPr>
                  <a:t> </a:t>
                </a:r>
              </a:p>
            </p:txBody>
          </p:sp>
        </mc:Fallback>
      </mc:AlternateContent>
      <p:sp>
        <p:nvSpPr>
          <p:cNvPr id="36" name="Freihandform 35"/>
          <p:cNvSpPr/>
          <p:nvPr/>
        </p:nvSpPr>
        <p:spPr>
          <a:xfrm flipV="1">
            <a:off x="3339682" y="2702098"/>
            <a:ext cx="2060154" cy="879614"/>
          </a:xfrm>
          <a:custGeom>
            <a:avLst/>
            <a:gdLst>
              <a:gd name="connsiteX0" fmla="*/ 0 w 2133600"/>
              <a:gd name="connsiteY0" fmla="*/ 912909 h 912909"/>
              <a:gd name="connsiteX1" fmla="*/ 60960 w 2133600"/>
              <a:gd name="connsiteY1" fmla="*/ 553245 h 912909"/>
              <a:gd name="connsiteX2" fmla="*/ 231648 w 2133600"/>
              <a:gd name="connsiteY2" fmla="*/ 224061 h 912909"/>
              <a:gd name="connsiteX3" fmla="*/ 396240 w 2133600"/>
              <a:gd name="connsiteY3" fmla="*/ 28989 h 912909"/>
              <a:gd name="connsiteX4" fmla="*/ 682752 w 2133600"/>
              <a:gd name="connsiteY4" fmla="*/ 47277 h 912909"/>
              <a:gd name="connsiteX5" fmla="*/ 1322832 w 2133600"/>
              <a:gd name="connsiteY5" fmla="*/ 461805 h 912909"/>
              <a:gd name="connsiteX6" fmla="*/ 2133600 w 2133600"/>
              <a:gd name="connsiteY6" fmla="*/ 906813 h 912909"/>
              <a:gd name="connsiteX0" fmla="*/ 0 w 2133600"/>
              <a:gd name="connsiteY0" fmla="*/ 910973 h 910973"/>
              <a:gd name="connsiteX1" fmla="*/ 60960 w 2133600"/>
              <a:gd name="connsiteY1" fmla="*/ 551309 h 910973"/>
              <a:gd name="connsiteX2" fmla="*/ 231648 w 2133600"/>
              <a:gd name="connsiteY2" fmla="*/ 222125 h 910973"/>
              <a:gd name="connsiteX3" fmla="*/ 396240 w 2133600"/>
              <a:gd name="connsiteY3" fmla="*/ 27053 h 910973"/>
              <a:gd name="connsiteX4" fmla="*/ 682752 w 2133600"/>
              <a:gd name="connsiteY4" fmla="*/ 45341 h 910973"/>
              <a:gd name="connsiteX5" fmla="*/ 1353312 w 2133600"/>
              <a:gd name="connsiteY5" fmla="*/ 429389 h 910973"/>
              <a:gd name="connsiteX6" fmla="*/ 2133600 w 2133600"/>
              <a:gd name="connsiteY6" fmla="*/ 904877 h 910973"/>
              <a:gd name="connsiteX0" fmla="*/ 0 w 2133600"/>
              <a:gd name="connsiteY0" fmla="*/ 910973 h 910973"/>
              <a:gd name="connsiteX1" fmla="*/ 60960 w 2133600"/>
              <a:gd name="connsiteY1" fmla="*/ 551309 h 910973"/>
              <a:gd name="connsiteX2" fmla="*/ 213360 w 2133600"/>
              <a:gd name="connsiteY2" fmla="*/ 222125 h 910973"/>
              <a:gd name="connsiteX3" fmla="*/ 396240 w 2133600"/>
              <a:gd name="connsiteY3" fmla="*/ 27053 h 910973"/>
              <a:gd name="connsiteX4" fmla="*/ 682752 w 2133600"/>
              <a:gd name="connsiteY4" fmla="*/ 45341 h 910973"/>
              <a:gd name="connsiteX5" fmla="*/ 1353312 w 2133600"/>
              <a:gd name="connsiteY5" fmla="*/ 429389 h 910973"/>
              <a:gd name="connsiteX6" fmla="*/ 2133600 w 2133600"/>
              <a:gd name="connsiteY6" fmla="*/ 904877 h 91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3600" h="910973">
                <a:moveTo>
                  <a:pt x="0" y="910973"/>
                </a:moveTo>
                <a:cubicBezTo>
                  <a:pt x="11176" y="788545"/>
                  <a:pt x="25400" y="666117"/>
                  <a:pt x="60960" y="551309"/>
                </a:cubicBezTo>
                <a:cubicBezTo>
                  <a:pt x="96520" y="436501"/>
                  <a:pt x="157480" y="309501"/>
                  <a:pt x="213360" y="222125"/>
                </a:cubicBezTo>
                <a:cubicBezTo>
                  <a:pt x="269240" y="134749"/>
                  <a:pt x="318008" y="56517"/>
                  <a:pt x="396240" y="27053"/>
                </a:cubicBezTo>
                <a:cubicBezTo>
                  <a:pt x="474472" y="-2411"/>
                  <a:pt x="523240" y="-21715"/>
                  <a:pt x="682752" y="45341"/>
                </a:cubicBezTo>
                <a:cubicBezTo>
                  <a:pt x="842264" y="112397"/>
                  <a:pt x="1111504" y="286133"/>
                  <a:pt x="1353312" y="429389"/>
                </a:cubicBezTo>
                <a:cubicBezTo>
                  <a:pt x="1595120" y="572645"/>
                  <a:pt x="1849120" y="754001"/>
                  <a:pt x="2133600" y="904877"/>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9" name="Gerader Verbinder 38"/>
          <p:cNvCxnSpPr/>
          <p:nvPr/>
        </p:nvCxnSpPr>
        <p:spPr>
          <a:xfrm>
            <a:off x="1410884" y="2683781"/>
            <a:ext cx="1196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a:off x="1410884" y="3391088"/>
            <a:ext cx="1196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a:off x="1410884" y="4188675"/>
            <a:ext cx="1196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a:off x="1410884" y="4943747"/>
            <a:ext cx="1196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a:off x="2840776" y="5793469"/>
            <a:ext cx="0" cy="132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a:off x="1529795" y="5793469"/>
            <a:ext cx="0" cy="132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46"/>
          <p:cNvCxnSpPr/>
          <p:nvPr/>
        </p:nvCxnSpPr>
        <p:spPr>
          <a:xfrm>
            <a:off x="3346985" y="5793469"/>
            <a:ext cx="0" cy="132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a:off x="5394402" y="5793469"/>
            <a:ext cx="0" cy="132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r Verbinder 49"/>
          <p:cNvCxnSpPr/>
          <p:nvPr/>
        </p:nvCxnSpPr>
        <p:spPr>
          <a:xfrm>
            <a:off x="1529795" y="5680815"/>
            <a:ext cx="181719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Rechteck 50"/>
              <p:cNvSpPr/>
              <p:nvPr/>
            </p:nvSpPr>
            <p:spPr>
              <a:xfrm>
                <a:off x="2497211" y="4829099"/>
                <a:ext cx="384016" cy="3123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smtClean="0">
                              <a:solidFill>
                                <a:srgbClr val="FF0000"/>
                              </a:solidFill>
                              <a:latin typeface="Cambria Math" panose="02040503050406030204" pitchFamily="18" charset="0"/>
                              <a:ea typeface="Cambria Math" panose="02040503050406030204" pitchFamily="18" charset="0"/>
                            </a:rPr>
                          </m:ctrlPr>
                        </m:sSubPr>
                        <m:e>
                          <m:r>
                            <a:rPr lang="de-CH" sz="1400" i="1">
                              <a:solidFill>
                                <a:srgbClr val="FF0000"/>
                              </a:solidFill>
                              <a:latin typeface="Cambria Math" panose="02040503050406030204" pitchFamily="18" charset="0"/>
                              <a:ea typeface="Cambria Math" panose="02040503050406030204" pitchFamily="18" charset="0"/>
                            </a:rPr>
                            <m:t>𝛿</m:t>
                          </m:r>
                        </m:e>
                        <m:sub>
                          <m:r>
                            <a:rPr lang="de-CH" sz="1400" i="1">
                              <a:solidFill>
                                <a:srgbClr val="FF0000"/>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51" name="Rechteck 50"/>
              <p:cNvSpPr>
                <a:spLocks noRot="1" noChangeAspect="1" noMove="1" noResize="1" noEditPoints="1" noAdjustHandles="1" noChangeArrowheads="1" noChangeShapeType="1" noTextEdit="1"/>
              </p:cNvSpPr>
              <p:nvPr/>
            </p:nvSpPr>
            <p:spPr>
              <a:xfrm>
                <a:off x="2497211" y="4829099"/>
                <a:ext cx="384016" cy="312393"/>
              </a:xfrm>
              <a:prstGeom prst="rect">
                <a:avLst/>
              </a:prstGeom>
              <a:blipFill>
                <a:blip r:embed="rId14"/>
                <a:stretch>
                  <a:fillRect b="-1961"/>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52" name="Rechteck 51"/>
              <p:cNvSpPr/>
              <p:nvPr/>
            </p:nvSpPr>
            <p:spPr>
              <a:xfrm>
                <a:off x="3578220" y="4855567"/>
                <a:ext cx="384016" cy="3123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smtClean="0">
                              <a:solidFill>
                                <a:srgbClr val="FF0000"/>
                              </a:solidFill>
                              <a:latin typeface="Cambria Math" panose="02040503050406030204" pitchFamily="18" charset="0"/>
                              <a:ea typeface="Cambria Math" panose="02040503050406030204" pitchFamily="18" charset="0"/>
                            </a:rPr>
                          </m:ctrlPr>
                        </m:sSubPr>
                        <m:e>
                          <m:r>
                            <a:rPr lang="de-CH" sz="1400" i="1">
                              <a:solidFill>
                                <a:srgbClr val="FF0000"/>
                              </a:solidFill>
                              <a:latin typeface="Cambria Math" panose="02040503050406030204" pitchFamily="18" charset="0"/>
                              <a:ea typeface="Cambria Math" panose="02040503050406030204" pitchFamily="18" charset="0"/>
                            </a:rPr>
                            <m:t>𝛿</m:t>
                          </m:r>
                        </m:e>
                        <m:sub>
                          <m:r>
                            <a:rPr lang="de-CH" sz="1400" i="1">
                              <a:solidFill>
                                <a:srgbClr val="FF0000"/>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52" name="Rechteck 51"/>
              <p:cNvSpPr>
                <a:spLocks noRot="1" noChangeAspect="1" noMove="1" noResize="1" noEditPoints="1" noAdjustHandles="1" noChangeArrowheads="1" noChangeShapeType="1" noTextEdit="1"/>
              </p:cNvSpPr>
              <p:nvPr/>
            </p:nvSpPr>
            <p:spPr>
              <a:xfrm>
                <a:off x="3578220" y="4855567"/>
                <a:ext cx="384016" cy="312393"/>
              </a:xfrm>
              <a:prstGeom prst="rect">
                <a:avLst/>
              </a:prstGeom>
              <a:blipFill>
                <a:blip r:embed="rId15"/>
                <a:stretch>
                  <a:fillRect b="-1961"/>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2906251" y="5408790"/>
                <a:ext cx="41607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smtClean="0">
                              <a:solidFill>
                                <a:srgbClr val="0035DE"/>
                              </a:solidFill>
                              <a:latin typeface="Cambria Math" panose="02040503050406030204" pitchFamily="18" charset="0"/>
                              <a:ea typeface="Cambria Math" panose="02040503050406030204" pitchFamily="18" charset="0"/>
                            </a:rPr>
                          </m:ctrlPr>
                        </m:sSubPr>
                        <m:e>
                          <m:r>
                            <a:rPr lang="de-CH" sz="1400" i="1">
                              <a:solidFill>
                                <a:srgbClr val="0035DE"/>
                              </a:solidFill>
                              <a:latin typeface="Cambria Math" panose="02040503050406030204" pitchFamily="18" charset="0"/>
                              <a:ea typeface="Cambria Math" panose="02040503050406030204" pitchFamily="18" charset="0"/>
                            </a:rPr>
                            <m:t>𝛿</m:t>
                          </m:r>
                        </m:e>
                        <m:sub>
                          <m:r>
                            <a:rPr lang="de-CH" sz="1400" b="0" i="1" smtClean="0">
                              <a:solidFill>
                                <a:srgbClr val="0035DE"/>
                              </a:solidFill>
                              <a:latin typeface="Cambria Math" panose="02040503050406030204" pitchFamily="18" charset="0"/>
                              <a:ea typeface="Cambria Math" panose="02040503050406030204" pitchFamily="18" charset="0"/>
                            </a:rPr>
                            <m:t>⊥</m:t>
                          </m:r>
                        </m:sub>
                      </m:sSub>
                    </m:oMath>
                  </m:oMathPara>
                </a14:m>
                <a:endParaRPr lang="en-US" sz="1400" dirty="0">
                  <a:solidFill>
                    <a:srgbClr val="0035DE"/>
                  </a:solidFill>
                </a:endParaRPr>
              </a:p>
            </p:txBody>
          </p:sp>
        </mc:Choice>
        <mc:Fallback xmlns="">
          <p:sp>
            <p:nvSpPr>
              <p:cNvPr id="53" name="Rechteck 52"/>
              <p:cNvSpPr>
                <a:spLocks noRot="1" noChangeAspect="1" noMove="1" noResize="1" noEditPoints="1" noAdjustHandles="1" noChangeArrowheads="1" noChangeShapeType="1" noTextEdit="1"/>
              </p:cNvSpPr>
              <p:nvPr/>
            </p:nvSpPr>
            <p:spPr>
              <a:xfrm>
                <a:off x="2906251" y="5408790"/>
                <a:ext cx="416076" cy="307777"/>
              </a:xfrm>
              <a:prstGeom prst="rect">
                <a:avLst/>
              </a:prstGeom>
              <a:blipFill>
                <a:blip r:embed="rId16"/>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4289723" y="4448297"/>
                <a:ext cx="75456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smtClean="0">
                              <a:solidFill>
                                <a:srgbClr val="0035DE"/>
                              </a:solidFill>
                              <a:latin typeface="Cambria Math" panose="02040503050406030204" pitchFamily="18" charset="0"/>
                              <a:ea typeface="Cambria Math" panose="02040503050406030204" pitchFamily="18" charset="0"/>
                            </a:rPr>
                          </m:ctrlPr>
                        </m:sSubPr>
                        <m:e>
                          <m:r>
                            <a:rPr lang="de-CH" sz="1400" i="1">
                              <a:solidFill>
                                <a:srgbClr val="0035DE"/>
                              </a:solidFill>
                              <a:latin typeface="Cambria Math" panose="02040503050406030204" pitchFamily="18" charset="0"/>
                              <a:ea typeface="Cambria Math" panose="02040503050406030204" pitchFamily="18" charset="0"/>
                            </a:rPr>
                            <m:t>𝛿</m:t>
                          </m:r>
                        </m:e>
                        <m:sub>
                          <m:r>
                            <a:rPr lang="de-CH" sz="1400" b="0" i="1" smtClean="0">
                              <a:solidFill>
                                <a:srgbClr val="0035DE"/>
                              </a:solidFill>
                              <a:latin typeface="Cambria Math" panose="02040503050406030204" pitchFamily="18" charset="0"/>
                              <a:ea typeface="Cambria Math" panose="02040503050406030204" pitchFamily="18" charset="0"/>
                            </a:rPr>
                            <m:t>⊥</m:t>
                          </m:r>
                        </m:sub>
                      </m:sSub>
                      <m:r>
                        <a:rPr lang="de-CH" sz="1400" b="0" i="1" smtClean="0">
                          <a:solidFill>
                            <a:srgbClr val="0035DE"/>
                          </a:solidFill>
                          <a:latin typeface="Cambria Math" panose="02040503050406030204" pitchFamily="18" charset="0"/>
                          <a:ea typeface="Cambria Math" panose="02040503050406030204" pitchFamily="18" charset="0"/>
                        </a:rPr>
                        <m:t>+</m:t>
                      </m:r>
                      <m:r>
                        <a:rPr lang="de-CH" sz="1400" b="0" i="1" smtClean="0">
                          <a:solidFill>
                            <a:srgbClr val="0035DE"/>
                          </a:solidFill>
                          <a:latin typeface="Cambria Math" panose="02040503050406030204" pitchFamily="18" charset="0"/>
                          <a:ea typeface="Cambria Math" panose="02040503050406030204" pitchFamily="18" charset="0"/>
                        </a:rPr>
                        <m:t>𝜋</m:t>
                      </m:r>
                    </m:oMath>
                  </m:oMathPara>
                </a14:m>
                <a:endParaRPr lang="en-US" sz="1400" dirty="0">
                  <a:solidFill>
                    <a:srgbClr val="0035DE"/>
                  </a:solidFill>
                </a:endParaRPr>
              </a:p>
            </p:txBody>
          </p:sp>
        </mc:Choice>
        <mc:Fallback xmlns="">
          <p:sp>
            <p:nvSpPr>
              <p:cNvPr id="54" name="Rechteck 53"/>
              <p:cNvSpPr>
                <a:spLocks noRot="1" noChangeAspect="1" noMove="1" noResize="1" noEditPoints="1" noAdjustHandles="1" noChangeArrowheads="1" noChangeShapeType="1" noTextEdit="1"/>
              </p:cNvSpPr>
              <p:nvPr/>
            </p:nvSpPr>
            <p:spPr>
              <a:xfrm>
                <a:off x="4289723" y="4448297"/>
                <a:ext cx="754566" cy="307777"/>
              </a:xfrm>
              <a:prstGeom prst="rect">
                <a:avLst/>
              </a:prstGeom>
              <a:blipFill>
                <a:blip r:embed="rId17"/>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3441498" y="2776483"/>
                <a:ext cx="1345497" cy="3123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sz="1400" b="1" i="1" smtClean="0">
                          <a:latin typeface="Cambria Math" panose="02040503050406030204" pitchFamily="18" charset="0"/>
                          <a:ea typeface="Cambria Math" panose="02040503050406030204" pitchFamily="18" charset="0"/>
                        </a:rPr>
                        <m:t>△</m:t>
                      </m:r>
                      <m:r>
                        <a:rPr lang="de-CH" sz="1400" b="1" i="1" smtClean="0">
                          <a:latin typeface="Cambria Math" panose="02040503050406030204" pitchFamily="18" charset="0"/>
                          <a:ea typeface="Cambria Math" panose="02040503050406030204" pitchFamily="18" charset="0"/>
                        </a:rPr>
                        <m:t>𝜹</m:t>
                      </m:r>
                      <m:r>
                        <a:rPr lang="de-CH" sz="1400" b="1" i="1" smtClean="0">
                          <a:latin typeface="Cambria Math" panose="02040503050406030204" pitchFamily="18" charset="0"/>
                          <a:ea typeface="Cambria Math" panose="02040503050406030204" pitchFamily="18" charset="0"/>
                        </a:rPr>
                        <m:t>=</m:t>
                      </m:r>
                      <m:sSub>
                        <m:sSubPr>
                          <m:ctrlPr>
                            <a:rPr lang="de-CH" sz="1400" b="1" i="1">
                              <a:latin typeface="Cambria Math" panose="02040503050406030204" pitchFamily="18" charset="0"/>
                              <a:ea typeface="Cambria Math" panose="02040503050406030204" pitchFamily="18" charset="0"/>
                            </a:rPr>
                          </m:ctrlPr>
                        </m:sSubPr>
                        <m:e>
                          <m:r>
                            <a:rPr lang="de-CH" sz="1400" b="1" i="1">
                              <a:latin typeface="Cambria Math" panose="02040503050406030204" pitchFamily="18" charset="0"/>
                              <a:ea typeface="Cambria Math" panose="02040503050406030204" pitchFamily="18" charset="0"/>
                            </a:rPr>
                            <m:t>𝜹</m:t>
                          </m:r>
                        </m:e>
                        <m:sub>
                          <m:r>
                            <a:rPr lang="de-CH" sz="1400" b="1" i="1" smtClean="0">
                              <a:latin typeface="Cambria Math" panose="02040503050406030204" pitchFamily="18" charset="0"/>
                              <a:ea typeface="Cambria Math" panose="02040503050406030204" pitchFamily="18" charset="0"/>
                            </a:rPr>
                            <m:t>∥</m:t>
                          </m:r>
                        </m:sub>
                      </m:sSub>
                      <m:r>
                        <a:rPr lang="de-CH" sz="1400" b="1" i="1" smtClean="0">
                          <a:latin typeface="Cambria Math" panose="02040503050406030204" pitchFamily="18" charset="0"/>
                          <a:ea typeface="Cambria Math" panose="02040503050406030204" pitchFamily="18" charset="0"/>
                        </a:rPr>
                        <m:t>−</m:t>
                      </m:r>
                      <m:sSub>
                        <m:sSubPr>
                          <m:ctrlPr>
                            <a:rPr lang="de-CH" sz="1400" b="1" i="1">
                              <a:latin typeface="Cambria Math" panose="02040503050406030204" pitchFamily="18" charset="0"/>
                              <a:ea typeface="Cambria Math" panose="02040503050406030204" pitchFamily="18" charset="0"/>
                            </a:rPr>
                          </m:ctrlPr>
                        </m:sSubPr>
                        <m:e>
                          <m:r>
                            <a:rPr lang="de-CH" sz="1400" b="1" i="1">
                              <a:latin typeface="Cambria Math" panose="02040503050406030204" pitchFamily="18" charset="0"/>
                              <a:ea typeface="Cambria Math" panose="02040503050406030204" pitchFamily="18" charset="0"/>
                            </a:rPr>
                            <m:t>𝜹</m:t>
                          </m:r>
                        </m:e>
                        <m:sub>
                          <m:r>
                            <a:rPr lang="de-CH" sz="1400" b="1" i="1" smtClean="0">
                              <a:latin typeface="Cambria Math" panose="02040503050406030204" pitchFamily="18" charset="0"/>
                              <a:ea typeface="Cambria Math" panose="02040503050406030204" pitchFamily="18" charset="0"/>
                            </a:rPr>
                            <m:t>⊥</m:t>
                          </m:r>
                        </m:sub>
                      </m:sSub>
                    </m:oMath>
                  </m:oMathPara>
                </a14:m>
                <a:endParaRPr lang="en-US" sz="1400" b="1" dirty="0"/>
              </a:p>
            </p:txBody>
          </p:sp>
        </mc:Choice>
        <mc:Fallback xmlns="">
          <p:sp>
            <p:nvSpPr>
              <p:cNvPr id="55" name="Rechteck 54"/>
              <p:cNvSpPr>
                <a:spLocks noRot="1" noChangeAspect="1" noMove="1" noResize="1" noEditPoints="1" noAdjustHandles="1" noChangeArrowheads="1" noChangeShapeType="1" noTextEdit="1"/>
              </p:cNvSpPr>
              <p:nvPr/>
            </p:nvSpPr>
            <p:spPr>
              <a:xfrm>
                <a:off x="3441498" y="2776483"/>
                <a:ext cx="1345497" cy="312393"/>
              </a:xfrm>
              <a:prstGeom prst="rect">
                <a:avLst/>
              </a:prstGeom>
              <a:blipFill>
                <a:blip r:embed="rId18"/>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57" name="Rechteck 56"/>
              <p:cNvSpPr/>
              <p:nvPr/>
            </p:nvSpPr>
            <p:spPr>
              <a:xfrm>
                <a:off x="6013473" y="1963941"/>
                <a:ext cx="5658512" cy="1760225"/>
              </a:xfrm>
              <a:prstGeom prst="rect">
                <a:avLst/>
              </a:prstGeom>
            </p:spPr>
            <p:txBody>
              <a:bodyPr wrap="square">
                <a:spAutoFit/>
              </a:bodyPr>
              <a:lstStyle/>
              <a:p>
                <a:r>
                  <a:rPr lang="en-US" dirty="0"/>
                  <a:t>linearly polarized field amplitudes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𝐸</m:t>
                        </m:r>
                      </m:e>
                      <m:sub>
                        <m:r>
                          <a:rPr lang="de-CH" i="1">
                            <a:latin typeface="Cambria Math" panose="02040503050406030204" pitchFamily="18" charset="0"/>
                            <a:ea typeface="Cambria Math" panose="02040503050406030204" pitchFamily="18" charset="0"/>
                          </a:rPr>
                          <m:t>⊥</m:t>
                        </m:r>
                      </m:sub>
                    </m:sSub>
                  </m:oMath>
                </a14:m>
                <a:r>
                  <a:rPr lang="en-US" dirty="0"/>
                  <a:t> and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𝐸</m:t>
                        </m:r>
                      </m:e>
                      <m:sub>
                        <m:r>
                          <a:rPr lang="de-CH" i="1">
                            <a:latin typeface="Cambria Math" panose="02040503050406030204" pitchFamily="18" charset="0"/>
                            <a:ea typeface="Cambria Math" panose="02040503050406030204" pitchFamily="18" charset="0"/>
                          </a:rPr>
                          <m:t>∥</m:t>
                        </m:r>
                      </m:sub>
                    </m:sSub>
                  </m:oMath>
                </a14:m>
                <a:r>
                  <a:rPr lang="en-US" dirty="0"/>
                  <a:t>. To obtain    </a:t>
                </a:r>
                <a14:m>
                  <m:oMath xmlns:m="http://schemas.openxmlformats.org/officeDocument/2006/math">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𝛿</m:t>
                    </m:r>
                    <m:r>
                      <a:rPr lang="de-CH" b="0" i="1" smtClean="0">
                        <a:latin typeface="Cambria Math" panose="02040503050406030204" pitchFamily="18" charset="0"/>
                        <a:ea typeface="Cambria Math" panose="02040503050406030204" pitchFamily="18" charset="0"/>
                      </a:rPr>
                      <m:t>=</m:t>
                    </m:r>
                    <m:f>
                      <m:fPr>
                        <m:type m:val="lin"/>
                        <m:ctrlPr>
                          <a:rPr lang="de-CH" i="1">
                            <a:latin typeface="Cambria Math" panose="02040503050406030204" pitchFamily="18" charset="0"/>
                            <a:ea typeface="Cambria Math" panose="02040503050406030204" pitchFamily="18" charset="0"/>
                          </a:rPr>
                        </m:ctrlPr>
                      </m:fPr>
                      <m:num>
                        <m:r>
                          <a:rPr lang="de-CH" i="1">
                            <a:latin typeface="Cambria Math" panose="02040503050406030204" pitchFamily="18" charset="0"/>
                            <a:ea typeface="Cambria Math" panose="02040503050406030204" pitchFamily="18" charset="0"/>
                          </a:rPr>
                          <m:t>𝜋</m:t>
                        </m:r>
                      </m:num>
                      <m:den>
                        <m:r>
                          <a:rPr lang="de-CH" i="1">
                            <a:latin typeface="Cambria Math" panose="02040503050406030204" pitchFamily="18" charset="0"/>
                            <a:ea typeface="Cambria Math" panose="02040503050406030204" pitchFamily="18" charset="0"/>
                          </a:rPr>
                          <m:t>2</m:t>
                        </m:r>
                      </m:den>
                    </m:f>
                  </m:oMath>
                </a14:m>
                <a:r>
                  <a:rPr lang="en-US" dirty="0"/>
                  <a:t> by a single reflection a material with </a:t>
                </a:r>
                <a14:m>
                  <m:oMath xmlns:m="http://schemas.openxmlformats.org/officeDocument/2006/math">
                    <m:r>
                      <a:rPr lang="de-CH" b="0" i="1" smtClean="0">
                        <a:latin typeface="Cambria Math" panose="02040503050406030204" pitchFamily="18" charset="0"/>
                      </a:rPr>
                      <m:t>𝑛</m:t>
                    </m:r>
                    <m:r>
                      <a:rPr lang="de-CH" b="0" i="1" smtClean="0">
                        <a:latin typeface="Cambria Math" panose="02040503050406030204" pitchFamily="18" charset="0"/>
                        <a:ea typeface="Cambria Math" panose="02040503050406030204" pitchFamily="18" charset="0"/>
                      </a:rPr>
                      <m:t>≥ 2.41</m:t>
                    </m:r>
                  </m:oMath>
                </a14:m>
                <a:r>
                  <a:rPr lang="en-US" dirty="0"/>
                  <a:t> would be needed. Only very few transparent materials fulfill this (e.g. diamond, rutile). Therefore it is much easier to use two total reflections with </a:t>
                </a:r>
                <a14:m>
                  <m:oMath xmlns:m="http://schemas.openxmlformats.org/officeDocument/2006/math">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𝛿</m:t>
                    </m:r>
                    <m:r>
                      <a:rPr lang="de-CH" i="1">
                        <a:latin typeface="Cambria Math" panose="02040503050406030204" pitchFamily="18" charset="0"/>
                        <a:ea typeface="Cambria Math" panose="02040503050406030204" pitchFamily="18" charset="0"/>
                      </a:rPr>
                      <m:t>=</m:t>
                    </m:r>
                    <m:f>
                      <m:fPr>
                        <m:type m:val="lin"/>
                        <m:ctrlPr>
                          <a:rPr lang="de-CH" i="1">
                            <a:latin typeface="Cambria Math" panose="02040503050406030204" pitchFamily="18" charset="0"/>
                            <a:ea typeface="Cambria Math" panose="02040503050406030204" pitchFamily="18" charset="0"/>
                          </a:rPr>
                        </m:ctrlPr>
                      </m:fPr>
                      <m:num>
                        <m:r>
                          <a:rPr lang="de-CH" b="0" i="1" smtClean="0">
                            <a:latin typeface="Cambria Math" panose="02040503050406030204" pitchFamily="18" charset="0"/>
                            <a:ea typeface="Cambria Math" panose="02040503050406030204" pitchFamily="18" charset="0"/>
                          </a:rPr>
                          <m:t>3</m:t>
                        </m:r>
                        <m:r>
                          <a:rPr lang="de-CH" i="1">
                            <a:latin typeface="Cambria Math" panose="02040503050406030204" pitchFamily="18" charset="0"/>
                            <a:ea typeface="Cambria Math" panose="02040503050406030204" pitchFamily="18" charset="0"/>
                          </a:rPr>
                          <m:t>𝜋</m:t>
                        </m:r>
                      </m:num>
                      <m:den>
                        <m:r>
                          <a:rPr lang="de-CH" b="0" i="1" smtClean="0">
                            <a:latin typeface="Cambria Math" panose="02040503050406030204" pitchFamily="18" charset="0"/>
                            <a:ea typeface="Cambria Math" panose="02040503050406030204" pitchFamily="18" charset="0"/>
                          </a:rPr>
                          <m:t>4</m:t>
                        </m:r>
                      </m:den>
                    </m:f>
                  </m:oMath>
                </a14:m>
                <a:r>
                  <a:rPr lang="en-US" dirty="0"/>
                  <a:t> each. This can be reached even with glass (Fresnel rhomb):</a:t>
                </a:r>
              </a:p>
            </p:txBody>
          </p:sp>
        </mc:Choice>
        <mc:Fallback xmlns="">
          <p:sp>
            <p:nvSpPr>
              <p:cNvPr id="57" name="Rechteck 56"/>
              <p:cNvSpPr>
                <a:spLocks noRot="1" noChangeAspect="1" noMove="1" noResize="1" noEditPoints="1" noAdjustHandles="1" noChangeArrowheads="1" noChangeShapeType="1" noTextEdit="1"/>
              </p:cNvSpPr>
              <p:nvPr/>
            </p:nvSpPr>
            <p:spPr>
              <a:xfrm>
                <a:off x="6013473" y="1963941"/>
                <a:ext cx="5658512" cy="1760225"/>
              </a:xfrm>
              <a:prstGeom prst="rect">
                <a:avLst/>
              </a:prstGeom>
              <a:blipFill>
                <a:blip r:embed="rId19"/>
                <a:stretch>
                  <a:fillRect l="-861" t="-8651" r="-1399" b="-20761"/>
                </a:stretch>
              </a:blipFill>
            </p:spPr>
            <p:txBody>
              <a:bodyPr/>
              <a:lstStyle/>
              <a:p>
                <a:r>
                  <a:rPr lang="de-CH">
                    <a:noFill/>
                  </a:rPr>
                  <a:t> </a:t>
                </a:r>
              </a:p>
            </p:txBody>
          </p:sp>
        </mc:Fallback>
      </mc:AlternateContent>
      <p:sp>
        <p:nvSpPr>
          <p:cNvPr id="60" name="Freihandform 59"/>
          <p:cNvSpPr/>
          <p:nvPr/>
        </p:nvSpPr>
        <p:spPr>
          <a:xfrm>
            <a:off x="7003010" y="4595106"/>
            <a:ext cx="3756660" cy="914400"/>
          </a:xfrm>
          <a:custGeom>
            <a:avLst/>
            <a:gdLst>
              <a:gd name="connsiteX0" fmla="*/ 0 w 3756660"/>
              <a:gd name="connsiteY0" fmla="*/ 914400 h 914400"/>
              <a:gd name="connsiteX1" fmla="*/ 1531620 w 3756660"/>
              <a:gd name="connsiteY1" fmla="*/ 914400 h 914400"/>
              <a:gd name="connsiteX2" fmla="*/ 1851660 w 3756660"/>
              <a:gd name="connsiteY2" fmla="*/ 0 h 914400"/>
              <a:gd name="connsiteX3" fmla="*/ 3756660 w 3756660"/>
              <a:gd name="connsiteY3" fmla="*/ 0 h 914400"/>
              <a:gd name="connsiteX4" fmla="*/ 3741420 w 375666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6660" h="914400">
                <a:moveTo>
                  <a:pt x="0" y="914400"/>
                </a:moveTo>
                <a:lnTo>
                  <a:pt x="1531620" y="914400"/>
                </a:lnTo>
                <a:lnTo>
                  <a:pt x="1851660" y="0"/>
                </a:lnTo>
                <a:lnTo>
                  <a:pt x="3756660" y="0"/>
                </a:lnTo>
                <a:lnTo>
                  <a:pt x="3741420" y="0"/>
                </a:lnTo>
              </a:path>
            </a:pathLst>
          </a:custGeom>
          <a:noFill/>
          <a:ln>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ihandform 60"/>
          <p:cNvSpPr/>
          <p:nvPr/>
        </p:nvSpPr>
        <p:spPr>
          <a:xfrm>
            <a:off x="7284950" y="4938006"/>
            <a:ext cx="350520" cy="1127760"/>
          </a:xfrm>
          <a:custGeom>
            <a:avLst/>
            <a:gdLst>
              <a:gd name="connsiteX0" fmla="*/ 15240 w 350520"/>
              <a:gd name="connsiteY0" fmla="*/ 266700 h 1127760"/>
              <a:gd name="connsiteX1" fmla="*/ 15240 w 350520"/>
              <a:gd name="connsiteY1" fmla="*/ 723900 h 1127760"/>
              <a:gd name="connsiteX2" fmla="*/ 350520 w 350520"/>
              <a:gd name="connsiteY2" fmla="*/ 1127760 h 1127760"/>
              <a:gd name="connsiteX3" fmla="*/ 350520 w 350520"/>
              <a:gd name="connsiteY3" fmla="*/ 373380 h 1127760"/>
              <a:gd name="connsiteX4" fmla="*/ 0 w 350520"/>
              <a:gd name="connsiteY4" fmla="*/ 0 h 1127760"/>
              <a:gd name="connsiteX5" fmla="*/ 15240 w 350520"/>
              <a:gd name="connsiteY5" fmla="*/ 26670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0" h="1127760">
                <a:moveTo>
                  <a:pt x="15240" y="266700"/>
                </a:moveTo>
                <a:lnTo>
                  <a:pt x="15240" y="723900"/>
                </a:lnTo>
                <a:lnTo>
                  <a:pt x="350520" y="1127760"/>
                </a:lnTo>
                <a:lnTo>
                  <a:pt x="350520" y="373380"/>
                </a:lnTo>
                <a:lnTo>
                  <a:pt x="0" y="0"/>
                </a:lnTo>
                <a:lnTo>
                  <a:pt x="15240" y="266700"/>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Gerader Verbinder 62"/>
          <p:cNvCxnSpPr/>
          <p:nvPr/>
        </p:nvCxnSpPr>
        <p:spPr>
          <a:xfrm>
            <a:off x="7460210" y="5079535"/>
            <a:ext cx="0" cy="77287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Gerader Verbinder 64"/>
          <p:cNvCxnSpPr/>
          <p:nvPr/>
        </p:nvCxnSpPr>
        <p:spPr>
          <a:xfrm>
            <a:off x="7284950" y="5343103"/>
            <a:ext cx="350520" cy="3416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a:endCxn id="61" idx="3"/>
          </p:cNvCxnSpPr>
          <p:nvPr/>
        </p:nvCxnSpPr>
        <p:spPr>
          <a:xfrm flipV="1">
            <a:off x="7460210" y="5311386"/>
            <a:ext cx="175260" cy="1981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Rechteck 67"/>
              <p:cNvSpPr/>
              <p:nvPr/>
            </p:nvSpPr>
            <p:spPr>
              <a:xfrm>
                <a:off x="7472221" y="4894869"/>
                <a:ext cx="450059"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i="1" smtClean="0">
                              <a:latin typeface="Cambria Math" panose="02040503050406030204" pitchFamily="18" charset="0"/>
                              <a:ea typeface="Cambria Math" panose="02040503050406030204" pitchFamily="18" charset="0"/>
                            </a:rPr>
                          </m:ctrlPr>
                        </m:sSubPr>
                        <m:e>
                          <m:acc>
                            <m:accPr>
                              <m:chr m:val="⃗"/>
                              <m:ctrlPr>
                                <a:rPr lang="de-CH" i="1" smtClean="0">
                                  <a:latin typeface="Cambria Math" panose="02040503050406030204" pitchFamily="18" charset="0"/>
                                  <a:ea typeface="Cambria Math" panose="02040503050406030204" pitchFamily="18" charset="0"/>
                                </a:rPr>
                              </m:ctrlPr>
                            </m:accPr>
                            <m:e>
                              <m:r>
                                <a:rPr lang="de-CH" b="0" i="1" smtClean="0">
                                  <a:latin typeface="Cambria Math" panose="02040503050406030204" pitchFamily="18" charset="0"/>
                                  <a:ea typeface="Cambria Math" panose="02040503050406030204" pitchFamily="18" charset="0"/>
                                </a:rPr>
                                <m:t>𝐸</m:t>
                              </m:r>
                            </m:e>
                          </m:acc>
                        </m:e>
                        <m:sub>
                          <m:r>
                            <a:rPr lang="de-CH" b="0" i="1" smtClean="0">
                              <a:latin typeface="Cambria Math" panose="02040503050406030204" pitchFamily="18" charset="0"/>
                              <a:ea typeface="Cambria Math" panose="02040503050406030204" pitchFamily="18" charset="0"/>
                            </a:rPr>
                            <m:t>𝐼</m:t>
                          </m:r>
                        </m:sub>
                      </m:sSub>
                    </m:oMath>
                  </m:oMathPara>
                </a14:m>
                <a:endParaRPr lang="en-US" dirty="0"/>
              </a:p>
            </p:txBody>
          </p:sp>
        </mc:Choice>
        <mc:Fallback xmlns="">
          <p:sp>
            <p:nvSpPr>
              <p:cNvPr id="68" name="Rechteck 67"/>
              <p:cNvSpPr>
                <a:spLocks noRot="1" noChangeAspect="1" noMove="1" noResize="1" noEditPoints="1" noAdjustHandles="1" noChangeArrowheads="1" noChangeShapeType="1" noTextEdit="1"/>
              </p:cNvSpPr>
              <p:nvPr/>
            </p:nvSpPr>
            <p:spPr>
              <a:xfrm>
                <a:off x="7472221" y="4894869"/>
                <a:ext cx="450059" cy="402931"/>
              </a:xfrm>
              <a:prstGeom prst="rect">
                <a:avLst/>
              </a:prstGeom>
              <a:blipFill>
                <a:blip r:embed="rId20"/>
                <a:stretch>
                  <a:fillRect/>
                </a:stretch>
              </a:blipFill>
            </p:spPr>
            <p:txBody>
              <a:bodyPr/>
              <a:lstStyle/>
              <a:p>
                <a:r>
                  <a:rPr lang="en-US">
                    <a:noFill/>
                  </a:rPr>
                  <a:t> </a:t>
                </a:r>
              </a:p>
            </p:txBody>
          </p:sp>
        </mc:Fallback>
      </mc:AlternateContent>
      <p:sp>
        <p:nvSpPr>
          <p:cNvPr id="75" name="Freihandform 74"/>
          <p:cNvSpPr/>
          <p:nvPr/>
        </p:nvSpPr>
        <p:spPr>
          <a:xfrm>
            <a:off x="9474794" y="4244586"/>
            <a:ext cx="1017284" cy="669947"/>
          </a:xfrm>
          <a:custGeom>
            <a:avLst/>
            <a:gdLst>
              <a:gd name="connsiteX0" fmla="*/ 0 w 1283033"/>
              <a:gd name="connsiteY0" fmla="*/ 388638 h 731875"/>
              <a:gd name="connsiteX1" fmla="*/ 198120 w 1283033"/>
              <a:gd name="connsiteY1" fmla="*/ 18 h 731875"/>
              <a:gd name="connsiteX2" fmla="*/ 525780 w 1283033"/>
              <a:gd name="connsiteY2" fmla="*/ 373398 h 731875"/>
              <a:gd name="connsiteX3" fmla="*/ 411480 w 1283033"/>
              <a:gd name="connsiteY3" fmla="*/ 731538 h 731875"/>
              <a:gd name="connsiteX4" fmla="*/ 251460 w 1283033"/>
              <a:gd name="connsiteY4" fmla="*/ 434358 h 731875"/>
              <a:gd name="connsiteX5" fmla="*/ 312420 w 1283033"/>
              <a:gd name="connsiteY5" fmla="*/ 220998 h 731875"/>
              <a:gd name="connsiteX6" fmla="*/ 533400 w 1283033"/>
              <a:gd name="connsiteY6" fmla="*/ 45738 h 731875"/>
              <a:gd name="connsiteX7" fmla="*/ 800100 w 1283033"/>
              <a:gd name="connsiteY7" fmla="*/ 251478 h 731875"/>
              <a:gd name="connsiteX8" fmla="*/ 800100 w 1283033"/>
              <a:gd name="connsiteY8" fmla="*/ 579138 h 731875"/>
              <a:gd name="connsiteX9" fmla="*/ 723900 w 1283033"/>
              <a:gd name="connsiteY9" fmla="*/ 723918 h 731875"/>
              <a:gd name="connsiteX10" fmla="*/ 579120 w 1283033"/>
              <a:gd name="connsiteY10" fmla="*/ 403878 h 731875"/>
              <a:gd name="connsiteX11" fmla="*/ 693420 w 1283033"/>
              <a:gd name="connsiteY11" fmla="*/ 114318 h 731875"/>
              <a:gd name="connsiteX12" fmla="*/ 944880 w 1283033"/>
              <a:gd name="connsiteY12" fmla="*/ 45738 h 731875"/>
              <a:gd name="connsiteX13" fmla="*/ 1082040 w 1283033"/>
              <a:gd name="connsiteY13" fmla="*/ 411498 h 731875"/>
              <a:gd name="connsiteX14" fmla="*/ 998220 w 1283033"/>
              <a:gd name="connsiteY14" fmla="*/ 716298 h 731875"/>
              <a:gd name="connsiteX15" fmla="*/ 899160 w 1283033"/>
              <a:gd name="connsiteY15" fmla="*/ 525798 h 731875"/>
              <a:gd name="connsiteX16" fmla="*/ 899160 w 1283033"/>
              <a:gd name="connsiteY16" fmla="*/ 243858 h 731875"/>
              <a:gd name="connsiteX17" fmla="*/ 1104900 w 1283033"/>
              <a:gd name="connsiteY17" fmla="*/ 38118 h 731875"/>
              <a:gd name="connsiteX18" fmla="*/ 1264920 w 1283033"/>
              <a:gd name="connsiteY18" fmla="*/ 236238 h 731875"/>
              <a:gd name="connsiteX19" fmla="*/ 1272540 w 1283033"/>
              <a:gd name="connsiteY19" fmla="*/ 350538 h 7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3033" h="731875">
                <a:moveTo>
                  <a:pt x="0" y="388638"/>
                </a:moveTo>
                <a:cubicBezTo>
                  <a:pt x="55245" y="195598"/>
                  <a:pt x="110490" y="2558"/>
                  <a:pt x="198120" y="18"/>
                </a:cubicBezTo>
                <a:cubicBezTo>
                  <a:pt x="285750" y="-2522"/>
                  <a:pt x="490220" y="251478"/>
                  <a:pt x="525780" y="373398"/>
                </a:cubicBezTo>
                <a:cubicBezTo>
                  <a:pt x="561340" y="495318"/>
                  <a:pt x="457200" y="721378"/>
                  <a:pt x="411480" y="731538"/>
                </a:cubicBezTo>
                <a:cubicBezTo>
                  <a:pt x="365760" y="741698"/>
                  <a:pt x="267970" y="519448"/>
                  <a:pt x="251460" y="434358"/>
                </a:cubicBezTo>
                <a:cubicBezTo>
                  <a:pt x="234950" y="349268"/>
                  <a:pt x="265430" y="285768"/>
                  <a:pt x="312420" y="220998"/>
                </a:cubicBezTo>
                <a:cubicBezTo>
                  <a:pt x="359410" y="156228"/>
                  <a:pt x="452120" y="40658"/>
                  <a:pt x="533400" y="45738"/>
                </a:cubicBezTo>
                <a:cubicBezTo>
                  <a:pt x="614680" y="50818"/>
                  <a:pt x="755650" y="162578"/>
                  <a:pt x="800100" y="251478"/>
                </a:cubicBezTo>
                <a:cubicBezTo>
                  <a:pt x="844550" y="340378"/>
                  <a:pt x="812800" y="500398"/>
                  <a:pt x="800100" y="579138"/>
                </a:cubicBezTo>
                <a:cubicBezTo>
                  <a:pt x="787400" y="657878"/>
                  <a:pt x="760730" y="753128"/>
                  <a:pt x="723900" y="723918"/>
                </a:cubicBezTo>
                <a:cubicBezTo>
                  <a:pt x="687070" y="694708"/>
                  <a:pt x="584200" y="505478"/>
                  <a:pt x="579120" y="403878"/>
                </a:cubicBezTo>
                <a:cubicBezTo>
                  <a:pt x="574040" y="302278"/>
                  <a:pt x="632460" y="174008"/>
                  <a:pt x="693420" y="114318"/>
                </a:cubicBezTo>
                <a:cubicBezTo>
                  <a:pt x="754380" y="54628"/>
                  <a:pt x="880110" y="-3792"/>
                  <a:pt x="944880" y="45738"/>
                </a:cubicBezTo>
                <a:cubicBezTo>
                  <a:pt x="1009650" y="95268"/>
                  <a:pt x="1073150" y="299738"/>
                  <a:pt x="1082040" y="411498"/>
                </a:cubicBezTo>
                <a:cubicBezTo>
                  <a:pt x="1090930" y="523258"/>
                  <a:pt x="1028700" y="697248"/>
                  <a:pt x="998220" y="716298"/>
                </a:cubicBezTo>
                <a:cubicBezTo>
                  <a:pt x="967740" y="735348"/>
                  <a:pt x="915670" y="604538"/>
                  <a:pt x="899160" y="525798"/>
                </a:cubicBezTo>
                <a:cubicBezTo>
                  <a:pt x="882650" y="447058"/>
                  <a:pt x="864870" y="325138"/>
                  <a:pt x="899160" y="243858"/>
                </a:cubicBezTo>
                <a:cubicBezTo>
                  <a:pt x="933450" y="162578"/>
                  <a:pt x="1043940" y="39388"/>
                  <a:pt x="1104900" y="38118"/>
                </a:cubicBezTo>
                <a:cubicBezTo>
                  <a:pt x="1165860" y="36848"/>
                  <a:pt x="1236980" y="184168"/>
                  <a:pt x="1264920" y="236238"/>
                </a:cubicBezTo>
                <a:cubicBezTo>
                  <a:pt x="1292860" y="288308"/>
                  <a:pt x="1282700" y="319423"/>
                  <a:pt x="1272540" y="350538"/>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Gerader Verbinder 3"/>
          <p:cNvCxnSpPr/>
          <p:nvPr/>
        </p:nvCxnSpPr>
        <p:spPr>
          <a:xfrm flipH="1">
            <a:off x="1539420" y="5661731"/>
            <a:ext cx="131098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77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51241" y="423116"/>
            <a:ext cx="2318392" cy="461665"/>
          </a:xfrm>
          <a:prstGeom prst="rect">
            <a:avLst/>
          </a:prstGeom>
        </p:spPr>
        <p:txBody>
          <a:bodyPr wrap="none">
            <a:spAutoFit/>
          </a:bodyPr>
          <a:lstStyle/>
          <a:p>
            <a:r>
              <a:rPr lang="en-US" sz="2400" i="1" dirty="0"/>
              <a:t>Absorbing Media</a:t>
            </a:r>
            <a:endParaRPr lang="en-US" sz="2400" dirty="0"/>
          </a:p>
        </p:txBody>
      </p:sp>
      <mc:AlternateContent xmlns:mc="http://schemas.openxmlformats.org/markup-compatibility/2006" xmlns:a14="http://schemas.microsoft.com/office/drawing/2010/main">
        <mc:Choice Requires="a14">
          <p:sp>
            <p:nvSpPr>
              <p:cNvPr id="5" name="Rechteck 4"/>
              <p:cNvSpPr/>
              <p:nvPr/>
            </p:nvSpPr>
            <p:spPr>
              <a:xfrm>
                <a:off x="651241" y="1062871"/>
                <a:ext cx="11070590" cy="923330"/>
              </a:xfrm>
              <a:prstGeom prst="rect">
                <a:avLst/>
              </a:prstGeom>
            </p:spPr>
            <p:txBody>
              <a:bodyPr wrap="square">
                <a:spAutoFit/>
              </a:bodyPr>
              <a:lstStyle/>
              <a:p>
                <a:r>
                  <a:rPr lang="en-US" dirty="0"/>
                  <a:t>In absorbing media and particularly also in metals, Fresnel’s laws for reflection and absorption are still valid. However </a:t>
                </a:r>
                <a14:m>
                  <m:oMath xmlns:m="http://schemas.openxmlformats.org/officeDocument/2006/math">
                    <m:sSub>
                      <m:sSubPr>
                        <m:ctrlPr>
                          <a:rPr lang="en-US" i="1">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𝑛</m:t>
                            </m:r>
                          </m:e>
                        </m:acc>
                      </m:e>
                      <m:sub>
                        <m:r>
                          <a:rPr lang="en-US" i="1">
                            <a:latin typeface="Cambria Math" panose="02040503050406030204" pitchFamily="18" charset="0"/>
                            <a:ea typeface="Cambria Math" panose="02040503050406030204" pitchFamily="18" charset="0"/>
                          </a:rPr>
                          <m:t>𝑇</m:t>
                        </m:r>
                      </m:sub>
                    </m:sSub>
                  </m:oMath>
                </a14:m>
                <a:r>
                  <a:rPr lang="en-US" dirty="0"/>
                  <a:t> now is complex. If we take the reflection at the interface between a thin and transparent medium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oMath>
                </a14:m>
                <a:r>
                  <a:rPr lang="en-US" dirty="0"/>
                  <a:t> and an absorbing medium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𝑛</m:t>
                            </m:r>
                          </m:e>
                        </m:acc>
                      </m:e>
                      <m:sub>
                        <m:r>
                          <a:rPr lang="en-US" i="1">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0"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𝑇</m:t>
                        </m:r>
                      </m:sub>
                    </m:sSub>
                  </m:oMath>
                </a14:m>
                <a:r>
                  <a:rPr lang="en-US" dirty="0"/>
                  <a:t> we can write for small angles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𝐼</m:t>
                        </m:r>
                      </m:sub>
                    </m:sSub>
                  </m:oMath>
                </a14:m>
                <a:r>
                  <a:rPr lang="en-US" dirty="0"/>
                  <a:t>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𝑇</m:t>
                        </m:r>
                      </m:sub>
                    </m:sSub>
                  </m:oMath>
                </a14:m>
                <a:r>
                  <a:rPr lang="en-US" dirty="0"/>
                  <a:t> (equation 16’):</a:t>
                </a:r>
              </a:p>
            </p:txBody>
          </p:sp>
        </mc:Choice>
        <mc:Fallback xmlns="">
          <p:sp>
            <p:nvSpPr>
              <p:cNvPr id="5" name="Rechteck 4"/>
              <p:cNvSpPr>
                <a:spLocks noRot="1" noChangeAspect="1" noMove="1" noResize="1" noEditPoints="1" noAdjustHandles="1" noChangeArrowheads="1" noChangeShapeType="1" noTextEdit="1"/>
              </p:cNvSpPr>
              <p:nvPr/>
            </p:nvSpPr>
            <p:spPr>
              <a:xfrm>
                <a:off x="651241" y="1062871"/>
                <a:ext cx="11070590" cy="923330"/>
              </a:xfrm>
              <a:prstGeom prst="rect">
                <a:avLst/>
              </a:prstGeom>
              <a:blipFill>
                <a:blip r:embed="rId2"/>
                <a:stretch>
                  <a:fillRect l="-496" t="-3289" r="-716"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5192737" y="3069973"/>
                <a:ext cx="4259948" cy="6635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𝑛</m:t>
                              </m:r>
                            </m:e>
                          </m:acc>
                        </m:e>
                        <m:sub>
                          <m:r>
                            <a:rPr lang="de-CH" b="0" i="1" smtClean="0">
                              <a:latin typeface="Cambria Math" panose="02040503050406030204" pitchFamily="18" charset="0"/>
                              <a:ea typeface="Cambria Math" panose="02040503050406030204" pitchFamily="18" charset="0"/>
                            </a:rPr>
                            <m:t>𝑟𝑒𝑙</m:t>
                          </m:r>
                        </m:sub>
                      </m:sSub>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𝑛</m:t>
                                  </m:r>
                                </m:e>
                              </m:acc>
                            </m:e>
                            <m:sub>
                              <m:r>
                                <a:rPr lang="en-US" i="1">
                                  <a:latin typeface="Cambria Math" panose="02040503050406030204" pitchFamily="18" charset="0"/>
                                  <a:ea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𝐼</m:t>
                              </m:r>
                            </m:sub>
                          </m:sSub>
                        </m:den>
                      </m:f>
                      <m:r>
                        <a:rPr lang="en-US"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𝑟𝑒𝑙</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Sub>
                        <m:sSubPr>
                          <m:ctrlPr>
                            <a:rPr lang="de-CH" i="1">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𝑘</m:t>
                          </m:r>
                        </m:e>
                        <m:sub>
                          <m:r>
                            <a:rPr lang="de-CH" i="1">
                              <a:latin typeface="Cambria Math" panose="02040503050406030204" pitchFamily="18" charset="0"/>
                              <a:ea typeface="Cambria Math" panose="02040503050406030204" pitchFamily="18" charset="0"/>
                            </a:rPr>
                            <m:t>𝑟𝑒𝑙</m:t>
                          </m:r>
                        </m:sub>
                      </m:sSub>
                      <m:r>
                        <a:rPr lang="de-CH"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with</m:t>
                      </m:r>
                      <m:r>
                        <a:rPr lang="de-CH" b="0" i="0" smtClean="0">
                          <a:latin typeface="Cambria Math" panose="02040503050406030204" pitchFamily="18" charset="0"/>
                          <a:ea typeface="Cambria Math" panose="02040503050406030204" pitchFamily="18" charset="0"/>
                        </a:rPr>
                        <m:t>  </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𝑘</m:t>
                          </m:r>
                        </m:e>
                        <m:sub>
                          <m:r>
                            <a:rPr lang="de-CH" i="1">
                              <a:latin typeface="Cambria Math" panose="02040503050406030204" pitchFamily="18" charset="0"/>
                              <a:ea typeface="Cambria Math" panose="02040503050406030204" pitchFamily="18" charset="0"/>
                            </a:rPr>
                            <m:t>𝑟𝑒𝑙</m:t>
                          </m:r>
                        </m:sub>
                      </m:sSub>
                      <m:r>
                        <a:rPr lang="en-US" b="0" i="0"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𝑇</m:t>
                              </m:r>
                            </m:sub>
                          </m:sSub>
                        </m:num>
                        <m:den>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𝐼</m:t>
                              </m:r>
                            </m:sub>
                          </m:sSub>
                        </m:den>
                      </m:f>
                    </m:oMath>
                  </m:oMathPara>
                </a14:m>
                <a:endParaRPr lang="en-US" dirty="0"/>
              </a:p>
            </p:txBody>
          </p:sp>
        </mc:Choice>
        <mc:Fallback xmlns="">
          <p:sp>
            <p:nvSpPr>
              <p:cNvPr id="6" name="Rechteck 5"/>
              <p:cNvSpPr>
                <a:spLocks noRot="1" noChangeAspect="1" noMove="1" noResize="1" noEditPoints="1" noAdjustHandles="1" noChangeArrowheads="1" noChangeShapeType="1" noTextEdit="1"/>
              </p:cNvSpPr>
              <p:nvPr/>
            </p:nvSpPr>
            <p:spPr>
              <a:xfrm>
                <a:off x="5192737" y="3069973"/>
                <a:ext cx="4259948" cy="663580"/>
              </a:xfrm>
              <a:prstGeom prst="rect">
                <a:avLst/>
              </a:prstGeom>
              <a:blipFill>
                <a:blip r:embed="rId3"/>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8" name="Rechteck 7"/>
              <p:cNvSpPr/>
              <p:nvPr/>
            </p:nvSpPr>
            <p:spPr>
              <a:xfrm>
                <a:off x="685161" y="3843720"/>
                <a:ext cx="2752548" cy="665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de-CH" i="1" smtClean="0">
                              <a:latin typeface="Cambria Math" panose="02040503050406030204" pitchFamily="18" charset="0"/>
                              <a:ea typeface="Cambria Math" panose="02040503050406030204" pitchFamily="18" charset="0"/>
                            </a:rPr>
                            <m:t>1</m:t>
                          </m:r>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𝑟𝑒𝑙</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𝑘</m:t>
                              </m:r>
                            </m:e>
                            <m:sub>
                              <m:r>
                                <a:rPr lang="de-CH" i="1">
                                  <a:latin typeface="Cambria Math" panose="02040503050406030204" pitchFamily="18" charset="0"/>
                                  <a:ea typeface="Cambria Math" panose="02040503050406030204" pitchFamily="18" charset="0"/>
                                </a:rPr>
                                <m:t>𝑟𝑒𝑙</m:t>
                              </m:r>
                            </m:sub>
                          </m:sSub>
                        </m:num>
                        <m:den>
                          <m:r>
                            <a:rPr lang="de-CH" i="1">
                              <a:latin typeface="Cambria Math" panose="02040503050406030204" pitchFamily="18" charset="0"/>
                              <a:ea typeface="Cambria Math" panose="02040503050406030204" pitchFamily="18" charset="0"/>
                            </a:rPr>
                            <m:t>1</m:t>
                          </m:r>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𝑟𝑒𝑙</m:t>
                              </m:r>
                            </m:sub>
                          </m:sSub>
                          <m:r>
                            <a:rPr lang="de-CH"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𝑘</m:t>
                              </m:r>
                            </m:e>
                            <m:sub>
                              <m:r>
                                <a:rPr lang="de-CH" i="1">
                                  <a:latin typeface="Cambria Math" panose="02040503050406030204" pitchFamily="18" charset="0"/>
                                  <a:ea typeface="Cambria Math" panose="02040503050406030204" pitchFamily="18" charset="0"/>
                                </a:rPr>
                                <m:t>𝑟𝑒𝑙</m:t>
                              </m:r>
                            </m:sub>
                          </m:sSub>
                        </m:den>
                      </m:f>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smtClean="0">
                              <a:latin typeface="Cambria Math" panose="02040503050406030204" pitchFamily="18" charset="0"/>
                              <a:ea typeface="Cambria Math" panose="02040503050406030204" pitchFamily="18" charset="0"/>
                            </a:rPr>
                            <m:t>∥</m:t>
                          </m:r>
                        </m:sub>
                      </m:sSub>
                    </m:oMath>
                  </m:oMathPara>
                </a14:m>
                <a:endParaRPr lang="en-US" dirty="0"/>
              </a:p>
            </p:txBody>
          </p:sp>
        </mc:Choice>
        <mc:Fallback xmlns="">
          <p:sp>
            <p:nvSpPr>
              <p:cNvPr id="8" name="Rechteck 7"/>
              <p:cNvSpPr>
                <a:spLocks noRot="1" noChangeAspect="1" noMove="1" noResize="1" noEditPoints="1" noAdjustHandles="1" noChangeArrowheads="1" noChangeShapeType="1" noTextEdit="1"/>
              </p:cNvSpPr>
              <p:nvPr/>
            </p:nvSpPr>
            <p:spPr>
              <a:xfrm>
                <a:off x="685161" y="3843720"/>
                <a:ext cx="2752548" cy="665054"/>
              </a:xfrm>
              <a:prstGeom prst="rect">
                <a:avLst/>
              </a:prstGeom>
              <a:blipFill>
                <a:blip r:embed="rId4"/>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9" name="Rechteck 8"/>
              <p:cNvSpPr/>
              <p:nvPr/>
            </p:nvSpPr>
            <p:spPr>
              <a:xfrm>
                <a:off x="651240" y="5932550"/>
                <a:ext cx="11299459" cy="369332"/>
              </a:xfrm>
              <a:prstGeom prst="rect">
                <a:avLst/>
              </a:prstGeom>
            </p:spPr>
            <p:txBody>
              <a:bodyPr wrap="square">
                <a:spAutoFit/>
              </a:bodyPr>
              <a:lstStyle/>
              <a:p>
                <a:r>
                  <a:rPr lang="en-US" dirty="0"/>
                  <a:t>It can be seen that strong reflection also occurs for wavelength regions where the medium absorbs strongly.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𝑘</m:t>
                        </m:r>
                      </m:e>
                      <m:sub>
                        <m:r>
                          <a:rPr lang="de-CH" i="1">
                            <a:latin typeface="Cambria Math" panose="02040503050406030204" pitchFamily="18" charset="0"/>
                            <a:ea typeface="Cambria Math" panose="02040503050406030204" pitchFamily="18" charset="0"/>
                          </a:rPr>
                          <m:t>𝑟𝑒𝑙</m:t>
                        </m:r>
                      </m:sub>
                    </m:sSub>
                    <m:r>
                      <a:rPr lang="en-US"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1</m:t>
                    </m:r>
                  </m:oMath>
                </a14:m>
                <a:r>
                  <a:rPr lang="en-US" dirty="0"/>
                  <a:t>).</a:t>
                </a:r>
              </a:p>
            </p:txBody>
          </p:sp>
        </mc:Choice>
        <mc:Fallback xmlns="">
          <p:sp>
            <p:nvSpPr>
              <p:cNvPr id="9" name="Rechteck 8"/>
              <p:cNvSpPr>
                <a:spLocks noRot="1" noChangeAspect="1" noMove="1" noResize="1" noEditPoints="1" noAdjustHandles="1" noChangeArrowheads="1" noChangeShapeType="1" noTextEdit="1"/>
              </p:cNvSpPr>
              <p:nvPr/>
            </p:nvSpPr>
            <p:spPr>
              <a:xfrm>
                <a:off x="651240" y="5932550"/>
                <a:ext cx="11299459" cy="369332"/>
              </a:xfrm>
              <a:prstGeom prst="rect">
                <a:avLst/>
              </a:prstGeom>
              <a:blipFill>
                <a:blip r:embed="rId5"/>
                <a:stretch>
                  <a:fillRect l="-486" t="-8197" b="-24590"/>
                </a:stretch>
              </a:blipFill>
            </p:spPr>
            <p:txBody>
              <a:bodyPr/>
              <a:lstStyle/>
              <a:p>
                <a:r>
                  <a:rPr lang="de-CH">
                    <a:noFill/>
                  </a:rPr>
                  <a:t> </a:t>
                </a:r>
              </a:p>
            </p:txBody>
          </p:sp>
        </mc:Fallback>
      </mc:AlternateContent>
      <p:sp>
        <p:nvSpPr>
          <p:cNvPr id="10" name="Rechteck 9"/>
          <p:cNvSpPr/>
          <p:nvPr/>
        </p:nvSpPr>
        <p:spPr>
          <a:xfrm>
            <a:off x="4549623" y="5017042"/>
            <a:ext cx="559769" cy="369332"/>
          </a:xfrm>
          <a:prstGeom prst="rect">
            <a:avLst/>
          </a:prstGeom>
        </p:spPr>
        <p:txBody>
          <a:bodyPr wrap="none">
            <a:spAutoFit/>
          </a:bodyPr>
          <a:lstStyle/>
          <a:p>
            <a:r>
              <a:rPr lang="en-US" i="1" dirty="0"/>
              <a:t>(21)</a:t>
            </a:r>
            <a:endParaRPr lang="en-US" dirty="0"/>
          </a:p>
        </p:txBody>
      </p:sp>
      <mc:AlternateContent xmlns:mc="http://schemas.openxmlformats.org/markup-compatibility/2006" xmlns:a14="http://schemas.microsoft.com/office/drawing/2010/main">
        <mc:Choice Requires="a14">
          <p:sp>
            <p:nvSpPr>
              <p:cNvPr id="11" name="Rechteck 10"/>
              <p:cNvSpPr/>
              <p:nvPr/>
            </p:nvSpPr>
            <p:spPr>
              <a:xfrm>
                <a:off x="651241" y="2336373"/>
                <a:ext cx="4120872" cy="675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𝐼</m:t>
                                      </m:r>
                                    </m:sub>
                                  </m:sSub>
                                </m:e>
                              </m:d>
                            </m:e>
                          </m:func>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𝑛</m:t>
                                  </m:r>
                                </m:e>
                              </m:acc>
                            </m:e>
                            <m:sub>
                              <m:r>
                                <a:rPr lang="en-US" i="1">
                                  <a:latin typeface="Cambria Math" panose="02040503050406030204" pitchFamily="18" charset="0"/>
                                  <a:ea typeface="Cambria Math" panose="02040503050406030204" pitchFamily="18" charset="0"/>
                                </a:rPr>
                                <m:t>𝑇</m:t>
                              </m:r>
                            </m:sub>
                          </m:sSub>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m:t>
                              </m:r>
                              <m:r>
                                <a:rPr lang="en-US" b="0" i="1" smtClean="0">
                                  <a:latin typeface="Cambria Math" panose="02040503050406030204" pitchFamily="18" charset="0"/>
                                </a:rPr>
                                <m:t>𝑜𝑠</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𝑇</m:t>
                                      </m:r>
                                    </m:sub>
                                  </m:sSub>
                                </m:e>
                              </m:d>
                            </m:e>
                          </m:func>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e>
                              </m:d>
                              <m:r>
                                <a:rPr lang="en-US" i="1">
                                  <a:latin typeface="Cambria Math" panose="02040503050406030204" pitchFamily="18" charset="0"/>
                                  <a:ea typeface="Cambria Math" panose="02040503050406030204" pitchFamily="18" charset="0"/>
                                </a:rPr>
                                <m:t>+</m:t>
                              </m:r>
                            </m:e>
                          </m:func>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𝑛</m:t>
                                  </m:r>
                                </m:e>
                              </m:acc>
                            </m:e>
                            <m:sub>
                              <m:r>
                                <a:rPr lang="en-US" i="1">
                                  <a:latin typeface="Cambria Math" panose="02040503050406030204" pitchFamily="18" charset="0"/>
                                  <a:ea typeface="Cambria Math" panose="02040503050406030204" pitchFamily="18" charset="0"/>
                                </a:rPr>
                                <m:t>𝑇</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m:t>
                              </m:r>
                              <m:r>
                                <a:rPr lang="en-US" i="1">
                                  <a:latin typeface="Cambria Math" panose="02040503050406030204" pitchFamily="18" charset="0"/>
                                </a:rPr>
                                <m:t>𝑜𝑠</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𝑇</m:t>
                                      </m:r>
                                    </m:sub>
                                  </m:sSub>
                                </m:e>
                              </m:d>
                            </m:e>
                          </m:func>
                        </m:den>
                      </m:f>
                      <m:r>
                        <a:rPr lang="de-CH"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𝑛</m:t>
                                  </m:r>
                                </m:e>
                              </m:acc>
                            </m:e>
                            <m:sub>
                              <m:r>
                                <a:rPr lang="en-US" i="1">
                                  <a:latin typeface="Cambria Math" panose="02040503050406030204" pitchFamily="18" charset="0"/>
                                  <a:ea typeface="Cambria Math" panose="02040503050406030204" pitchFamily="18" charset="0"/>
                                </a:rPr>
                                <m:t>𝑇</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r>
                            <a:rPr lang="de-CH"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𝑛</m:t>
                                  </m:r>
                                </m:e>
                              </m:acc>
                            </m:e>
                            <m:sub>
                              <m:r>
                                <a:rPr lang="en-US" i="1">
                                  <a:latin typeface="Cambria Math" panose="02040503050406030204" pitchFamily="18" charset="0"/>
                                  <a:ea typeface="Cambria Math" panose="02040503050406030204" pitchFamily="18" charset="0"/>
                                </a:rPr>
                                <m:t>𝑇</m:t>
                              </m:r>
                            </m:sub>
                          </m:sSub>
                        </m:den>
                      </m:f>
                    </m:oMath>
                  </m:oMathPara>
                </a14:m>
                <a:endParaRPr lang="en-US" dirty="0"/>
              </a:p>
            </p:txBody>
          </p:sp>
        </mc:Choice>
        <mc:Fallback xmlns="">
          <p:sp>
            <p:nvSpPr>
              <p:cNvPr id="11" name="Rechteck 10"/>
              <p:cNvSpPr>
                <a:spLocks noRot="1" noChangeAspect="1" noMove="1" noResize="1" noEditPoints="1" noAdjustHandles="1" noChangeArrowheads="1" noChangeShapeType="1" noTextEdit="1"/>
              </p:cNvSpPr>
              <p:nvPr/>
            </p:nvSpPr>
            <p:spPr>
              <a:xfrm>
                <a:off x="651241" y="2336373"/>
                <a:ext cx="4120872" cy="67518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hteck 1"/>
              <p:cNvSpPr/>
              <p:nvPr/>
            </p:nvSpPr>
            <p:spPr>
              <a:xfrm>
                <a:off x="685161" y="4853055"/>
                <a:ext cx="3929987" cy="7545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ea typeface="Cambria Math" panose="02040503050406030204" pitchFamily="18" charset="0"/>
                        </a:rPr>
                        <m:t>R</m:t>
                      </m:r>
                      <m:r>
                        <a:rPr lang="en-US"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m:t>
                                  </m:r>
                                </m:sub>
                              </m:sSub>
                            </m:e>
                          </m:d>
                        </m:e>
                        <m:sup>
                          <m:r>
                            <a:rPr lang="en-US" i="1">
                              <a:latin typeface="Cambria Math" panose="02040503050406030204" pitchFamily="18" charset="0"/>
                              <a:ea typeface="Cambria Math" panose="02040503050406030204" pitchFamily="18" charset="0"/>
                            </a:rPr>
                            <m:t>2</m:t>
                          </m:r>
                        </m:sup>
                      </m:sSup>
                      <m:r>
                        <a:rPr lang="de-CH"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m:t>
                                  </m:r>
                                </m:sub>
                              </m:sSub>
                            </m:e>
                          </m:d>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𝑟𝑒𝑙</m:t>
                                  </m:r>
                                </m:sub>
                              </m:sSub>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𝑘</m:t>
                                  </m:r>
                                </m:e>
                                <m:sub>
                                  <m:r>
                                    <a:rPr lang="de-CH" i="1">
                                      <a:latin typeface="Cambria Math" panose="02040503050406030204" pitchFamily="18" charset="0"/>
                                      <a:ea typeface="Cambria Math" panose="02040503050406030204" pitchFamily="18" charset="0"/>
                                    </a:rPr>
                                    <m:t>𝑟𝑒𝑙</m:t>
                                  </m:r>
                                </m:sub>
                              </m:sSub>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𝑟𝑒𝑙</m:t>
                                  </m:r>
                                </m:sub>
                              </m:sSub>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𝑘</m:t>
                                  </m:r>
                                </m:e>
                                <m:sub>
                                  <m:r>
                                    <a:rPr lang="de-CH" i="1">
                                      <a:latin typeface="Cambria Math" panose="02040503050406030204" pitchFamily="18" charset="0"/>
                                      <a:ea typeface="Cambria Math" panose="02040503050406030204" pitchFamily="18" charset="0"/>
                                    </a:rPr>
                                    <m:t>𝑟𝑒𝑙</m:t>
                                  </m:r>
                                </m:sub>
                              </m:sSub>
                            </m:e>
                            <m:sup>
                              <m:r>
                                <a:rPr lang="en-US" i="1">
                                  <a:latin typeface="Cambria Math" panose="02040503050406030204" pitchFamily="18" charset="0"/>
                                  <a:ea typeface="Cambria Math" panose="02040503050406030204" pitchFamily="18" charset="0"/>
                                </a:rPr>
                                <m:t>2</m:t>
                              </m:r>
                            </m:sup>
                          </m:sSup>
                        </m:den>
                      </m:f>
                    </m:oMath>
                  </m:oMathPara>
                </a14:m>
                <a:endParaRPr lang="en-US" dirty="0"/>
              </a:p>
            </p:txBody>
          </p:sp>
        </mc:Choice>
        <mc:Fallback xmlns="">
          <p:sp>
            <p:nvSpPr>
              <p:cNvPr id="2" name="Rechteck 1"/>
              <p:cNvSpPr>
                <a:spLocks noRot="1" noChangeAspect="1" noMove="1" noResize="1" noEditPoints="1" noAdjustHandles="1" noChangeArrowheads="1" noChangeShapeType="1" noTextEdit="1"/>
              </p:cNvSpPr>
              <p:nvPr/>
            </p:nvSpPr>
            <p:spPr>
              <a:xfrm>
                <a:off x="685161" y="4853055"/>
                <a:ext cx="3929987" cy="754502"/>
              </a:xfrm>
              <a:prstGeom prst="rect">
                <a:avLst/>
              </a:prstGeom>
              <a:blipFill>
                <a:blip r:embed="rId7"/>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 name="Rechteck 2"/>
              <p:cNvSpPr/>
              <p:nvPr/>
            </p:nvSpPr>
            <p:spPr>
              <a:xfrm>
                <a:off x="654158" y="3221264"/>
                <a:ext cx="4738220" cy="369332"/>
              </a:xfrm>
              <a:prstGeom prst="rect">
                <a:avLst/>
              </a:prstGeom>
            </p:spPr>
            <p:txBody>
              <a:bodyPr wrap="none">
                <a:spAutoFit/>
              </a:bodyPr>
              <a:lstStyle/>
              <a:p>
                <a:r>
                  <a:rPr lang="en-US" dirty="0"/>
                  <a:t>Defining a relative complex refractive index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𝑛</m:t>
                            </m:r>
                          </m:e>
                        </m:acc>
                      </m:e>
                      <m:sub>
                        <m:r>
                          <a:rPr lang="de-CH" i="1">
                            <a:latin typeface="Cambria Math" panose="02040503050406030204" pitchFamily="18" charset="0"/>
                            <a:ea typeface="Cambria Math" panose="02040503050406030204" pitchFamily="18" charset="0"/>
                          </a:rPr>
                          <m:t>𝑟𝑒𝑙</m:t>
                        </m:r>
                      </m:sub>
                    </m:sSub>
                  </m:oMath>
                </a14:m>
                <a:r>
                  <a:rPr lang="en-US" dirty="0"/>
                  <a:t>:</a:t>
                </a:r>
              </a:p>
            </p:txBody>
          </p:sp>
        </mc:Choice>
        <mc:Fallback xmlns="">
          <p:sp>
            <p:nvSpPr>
              <p:cNvPr id="3" name="Rechteck 2"/>
              <p:cNvSpPr>
                <a:spLocks noRot="1" noChangeAspect="1" noMove="1" noResize="1" noEditPoints="1" noAdjustHandles="1" noChangeArrowheads="1" noChangeShapeType="1" noTextEdit="1"/>
              </p:cNvSpPr>
              <p:nvPr/>
            </p:nvSpPr>
            <p:spPr>
              <a:xfrm>
                <a:off x="654158" y="3221264"/>
                <a:ext cx="4738220" cy="369332"/>
              </a:xfrm>
              <a:prstGeom prst="rect">
                <a:avLst/>
              </a:prstGeom>
              <a:blipFill>
                <a:blip r:embed="rId8"/>
                <a:stretch>
                  <a:fillRect l="-1028" t="-8197" b="-24590"/>
                </a:stretch>
              </a:blipFill>
            </p:spPr>
            <p:txBody>
              <a:bodyPr/>
              <a:lstStyle/>
              <a:p>
                <a:r>
                  <a:rPr lang="de-CH">
                    <a:noFill/>
                  </a:rPr>
                  <a:t> </a:t>
                </a:r>
              </a:p>
            </p:txBody>
          </p:sp>
        </mc:Fallback>
      </mc:AlternateContent>
      <p:sp>
        <p:nvSpPr>
          <p:cNvPr id="12" name="Rechteck 11"/>
          <p:cNvSpPr/>
          <p:nvPr/>
        </p:nvSpPr>
        <p:spPr>
          <a:xfrm>
            <a:off x="9465295" y="3217097"/>
            <a:ext cx="1180644" cy="369332"/>
          </a:xfrm>
          <a:prstGeom prst="rect">
            <a:avLst/>
          </a:prstGeom>
        </p:spPr>
        <p:txBody>
          <a:bodyPr wrap="none">
            <a:spAutoFit/>
          </a:bodyPr>
          <a:lstStyle/>
          <a:p>
            <a:r>
              <a:rPr lang="en-US" dirty="0"/>
              <a:t>we obtain:</a:t>
            </a:r>
          </a:p>
        </p:txBody>
      </p:sp>
      <p:sp>
        <p:nvSpPr>
          <p:cNvPr id="13" name="Rechteck 12"/>
          <p:cNvSpPr/>
          <p:nvPr/>
        </p:nvSpPr>
        <p:spPr>
          <a:xfrm>
            <a:off x="3523053" y="4000968"/>
            <a:ext cx="1249060" cy="369332"/>
          </a:xfrm>
          <a:prstGeom prst="rect">
            <a:avLst/>
          </a:prstGeom>
        </p:spPr>
        <p:txBody>
          <a:bodyPr wrap="none">
            <a:spAutoFit/>
          </a:bodyPr>
          <a:lstStyle/>
          <a:p>
            <a:r>
              <a:rPr lang="en-US" dirty="0"/>
              <a:t>and hence:</a:t>
            </a:r>
          </a:p>
        </p:txBody>
      </p:sp>
    </p:spTree>
    <p:extLst>
      <p:ext uri="{BB962C8B-B14F-4D97-AF65-F5344CB8AC3E}">
        <p14:creationId xmlns:p14="http://schemas.microsoft.com/office/powerpoint/2010/main" val="787551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090787" y="586109"/>
            <a:ext cx="10008296" cy="5708703"/>
          </a:xfrm>
          <a:prstGeom prst="rect">
            <a:avLst/>
          </a:prstGeom>
        </p:spPr>
      </p:pic>
      <p:sp>
        <p:nvSpPr>
          <p:cNvPr id="5" name="Textfeld 4"/>
          <p:cNvSpPr txBox="1"/>
          <p:nvPr/>
        </p:nvSpPr>
        <p:spPr>
          <a:xfrm>
            <a:off x="8568390" y="6294812"/>
            <a:ext cx="2530693" cy="369332"/>
          </a:xfrm>
          <a:prstGeom prst="rect">
            <a:avLst/>
          </a:prstGeom>
          <a:noFill/>
        </p:spPr>
        <p:txBody>
          <a:bodyPr wrap="none" rtlCol="0">
            <a:spAutoFit/>
          </a:bodyPr>
          <a:lstStyle/>
          <a:p>
            <a:r>
              <a:rPr lang="de-CH" dirty="0" err="1"/>
              <a:t>dye</a:t>
            </a:r>
            <a:r>
              <a:rPr lang="de-CH" dirty="0"/>
              <a:t> </a:t>
            </a:r>
            <a:r>
              <a:rPr lang="de-CH" dirty="0" err="1"/>
              <a:t>coated</a:t>
            </a:r>
            <a:r>
              <a:rPr lang="de-CH" dirty="0"/>
              <a:t> on </a:t>
            </a:r>
            <a:r>
              <a:rPr lang="de-CH" dirty="0" err="1"/>
              <a:t>plastic</a:t>
            </a:r>
            <a:r>
              <a:rPr lang="de-CH" dirty="0"/>
              <a:t> </a:t>
            </a:r>
            <a:r>
              <a:rPr lang="de-CH" dirty="0" err="1"/>
              <a:t>foil</a:t>
            </a:r>
            <a:endParaRPr lang="en-US" dirty="0"/>
          </a:p>
        </p:txBody>
      </p:sp>
    </p:spTree>
    <p:extLst>
      <p:ext uri="{BB962C8B-B14F-4D97-AF65-F5344CB8AC3E}">
        <p14:creationId xmlns:p14="http://schemas.microsoft.com/office/powerpoint/2010/main" val="344972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75826" y="332763"/>
            <a:ext cx="9862700" cy="461665"/>
          </a:xfrm>
          <a:prstGeom prst="rect">
            <a:avLst/>
          </a:prstGeom>
        </p:spPr>
        <p:txBody>
          <a:bodyPr wrap="none">
            <a:spAutoFit/>
          </a:bodyPr>
          <a:lstStyle/>
          <a:p>
            <a:r>
              <a:rPr lang="en-US" sz="2400" i="1" dirty="0"/>
              <a:t>Fresnel Reflection at the interface between air and an absorbing medium (k≠0)</a:t>
            </a:r>
            <a:endParaRPr lang="en-US" sz="2400" dirty="0"/>
          </a:p>
        </p:txBody>
      </p:sp>
      <p:grpSp>
        <p:nvGrpSpPr>
          <p:cNvPr id="9" name="Gruppieren 8"/>
          <p:cNvGrpSpPr/>
          <p:nvPr/>
        </p:nvGrpSpPr>
        <p:grpSpPr>
          <a:xfrm>
            <a:off x="914399" y="709374"/>
            <a:ext cx="8864869" cy="6148626"/>
            <a:chOff x="1559291" y="709374"/>
            <a:chExt cx="8864869" cy="6148626"/>
          </a:xfrm>
        </p:grpSpPr>
        <p:pic>
          <p:nvPicPr>
            <p:cNvPr id="4" name="Grafik 3"/>
            <p:cNvPicPr>
              <a:picLocks noChangeAspect="1"/>
            </p:cNvPicPr>
            <p:nvPr/>
          </p:nvPicPr>
          <p:blipFill>
            <a:blip r:embed="rId2"/>
            <a:stretch>
              <a:fillRect/>
            </a:stretch>
          </p:blipFill>
          <p:spPr>
            <a:xfrm>
              <a:off x="1559291" y="709374"/>
              <a:ext cx="8720489" cy="6148626"/>
            </a:xfrm>
            <a:prstGeom prst="rect">
              <a:avLst/>
            </a:prstGeom>
          </p:spPr>
        </p:pic>
        <p:sp>
          <p:nvSpPr>
            <p:cNvPr id="6" name="Textfeld 5"/>
            <p:cNvSpPr txBox="1"/>
            <p:nvPr/>
          </p:nvSpPr>
          <p:spPr>
            <a:xfrm>
              <a:off x="4964145" y="6488668"/>
              <a:ext cx="1910779" cy="369332"/>
            </a:xfrm>
            <a:prstGeom prst="rect">
              <a:avLst/>
            </a:prstGeom>
            <a:solidFill>
              <a:schemeClr val="bg1"/>
            </a:solidFill>
          </p:spPr>
          <p:txBody>
            <a:bodyPr wrap="none" rtlCol="0">
              <a:spAutoFit/>
            </a:bodyPr>
            <a:lstStyle/>
            <a:p>
              <a:r>
                <a:rPr lang="en-US" dirty="0"/>
                <a:t>angle of incidence</a:t>
              </a:r>
            </a:p>
          </p:txBody>
        </p:sp>
        <p:sp>
          <p:nvSpPr>
            <p:cNvPr id="7" name="Textfeld 6"/>
            <p:cNvSpPr txBox="1"/>
            <p:nvPr/>
          </p:nvSpPr>
          <p:spPr>
            <a:xfrm rot="16200000">
              <a:off x="857989" y="3599020"/>
              <a:ext cx="1771935" cy="369332"/>
            </a:xfrm>
            <a:prstGeom prst="rect">
              <a:avLst/>
            </a:prstGeom>
            <a:solidFill>
              <a:schemeClr val="bg1"/>
            </a:solidFill>
          </p:spPr>
          <p:txBody>
            <a:bodyPr wrap="square" rtlCol="0">
              <a:spAutoFit/>
            </a:bodyPr>
            <a:lstStyle/>
            <a:p>
              <a:r>
                <a:rPr lang="en-US" dirty="0"/>
                <a:t>reflection (%)</a:t>
              </a:r>
            </a:p>
          </p:txBody>
        </p:sp>
        <p:sp>
          <p:nvSpPr>
            <p:cNvPr id="8" name="Rechteck 7"/>
            <p:cNvSpPr/>
            <p:nvPr/>
          </p:nvSpPr>
          <p:spPr>
            <a:xfrm>
              <a:off x="8720488" y="6371924"/>
              <a:ext cx="1703672" cy="476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uppieren 13"/>
          <p:cNvGrpSpPr/>
          <p:nvPr/>
        </p:nvGrpSpPr>
        <p:grpSpPr>
          <a:xfrm>
            <a:off x="10308569" y="5060511"/>
            <a:ext cx="1335544" cy="1192418"/>
            <a:chOff x="10212316" y="2654195"/>
            <a:chExt cx="1335544" cy="1192418"/>
          </a:xfrm>
        </p:grpSpPr>
        <mc:AlternateContent xmlns:mc="http://schemas.openxmlformats.org/markup-compatibility/2006" xmlns:a14="http://schemas.microsoft.com/office/drawing/2010/main">
          <mc:Choice Requires="a14">
            <p:sp>
              <p:nvSpPr>
                <p:cNvPr id="11" name="Rechteck 10"/>
                <p:cNvSpPr/>
                <p:nvPr/>
              </p:nvSpPr>
              <p:spPr>
                <a:xfrm>
                  <a:off x="10212316" y="2654195"/>
                  <a:ext cx="497637"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ea typeface="Cambria Math" panose="02040503050406030204" pitchFamily="18" charset="0"/>
                              </a:rPr>
                            </m:ctrlPr>
                          </m:sSubPr>
                          <m:e>
                            <m:acc>
                              <m:accPr>
                                <m:chr m:val="⃗"/>
                                <m:ctrlPr>
                                  <a:rPr lang="en-US" i="1" smtClean="0">
                                    <a:solidFill>
                                      <a:srgbClr val="FF0000"/>
                                    </a:solidFill>
                                    <a:latin typeface="Cambria Math" panose="02040503050406030204" pitchFamily="18" charset="0"/>
                                    <a:ea typeface="Cambria Math" panose="02040503050406030204" pitchFamily="18" charset="0"/>
                                  </a:rPr>
                                </m:ctrlPr>
                              </m:accPr>
                              <m:e>
                                <m:r>
                                  <a:rPr lang="en-US" b="0" i="1" smtClean="0">
                                    <a:solidFill>
                                      <a:srgbClr val="FF0000"/>
                                    </a:solidFill>
                                    <a:latin typeface="Cambria Math" panose="02040503050406030204" pitchFamily="18" charset="0"/>
                                    <a:ea typeface="Cambria Math" panose="02040503050406030204" pitchFamily="18" charset="0"/>
                                  </a:rPr>
                                  <m:t>𝐸</m:t>
                                </m:r>
                              </m:e>
                            </m:acc>
                          </m:e>
                          <m:sub>
                            <m:r>
                              <a:rPr lang="en-US" i="1">
                                <a:solidFill>
                                  <a:srgbClr val="FF0000"/>
                                </a:solidFill>
                                <a:latin typeface="Cambria Math" panose="02040503050406030204" pitchFamily="18" charset="0"/>
                                <a:ea typeface="Cambria Math" panose="02040503050406030204" pitchFamily="18" charset="0"/>
                              </a:rPr>
                              <m:t>⊥</m:t>
                            </m:r>
                          </m:sub>
                        </m:sSub>
                      </m:oMath>
                    </m:oMathPara>
                  </a14:m>
                  <a:endParaRPr lang="en-US" dirty="0"/>
                </a:p>
              </p:txBody>
            </p:sp>
          </mc:Choice>
          <mc:Fallback xmlns="">
            <p:sp>
              <p:nvSpPr>
                <p:cNvPr id="11" name="Rechteck 10"/>
                <p:cNvSpPr>
                  <a:spLocks noRot="1" noChangeAspect="1" noMove="1" noResize="1" noEditPoints="1" noAdjustHandles="1" noChangeArrowheads="1" noChangeShapeType="1" noTextEdit="1"/>
                </p:cNvSpPr>
                <p:nvPr/>
              </p:nvSpPr>
              <p:spPr>
                <a:xfrm>
                  <a:off x="10212316" y="2654195"/>
                  <a:ext cx="497637" cy="402931"/>
                </a:xfrm>
                <a:prstGeom prst="rect">
                  <a:avLst/>
                </a:prstGeom>
                <a:blipFill>
                  <a:blip r:embed="rId3"/>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12" name="Rechteck 11"/>
                <p:cNvSpPr/>
                <p:nvPr/>
              </p:nvSpPr>
              <p:spPr>
                <a:xfrm>
                  <a:off x="10212316" y="3431435"/>
                  <a:ext cx="457561" cy="415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ea typeface="Cambria Math" panose="02040503050406030204" pitchFamily="18" charset="0"/>
                              </a:rPr>
                            </m:ctrlPr>
                          </m:sSubPr>
                          <m:e>
                            <m:acc>
                              <m:accPr>
                                <m:chr m:val="⃗"/>
                                <m:ctrlPr>
                                  <a:rPr lang="en-US" i="1" smtClean="0">
                                    <a:solidFill>
                                      <a:srgbClr val="00B050"/>
                                    </a:solidFill>
                                    <a:latin typeface="Cambria Math" panose="02040503050406030204" pitchFamily="18" charset="0"/>
                                    <a:ea typeface="Cambria Math" panose="02040503050406030204" pitchFamily="18" charset="0"/>
                                  </a:rPr>
                                </m:ctrlPr>
                              </m:accPr>
                              <m:e>
                                <m:r>
                                  <a:rPr lang="en-US" b="0" i="1" smtClean="0">
                                    <a:solidFill>
                                      <a:srgbClr val="00B050"/>
                                    </a:solidFill>
                                    <a:latin typeface="Cambria Math" panose="02040503050406030204" pitchFamily="18" charset="0"/>
                                    <a:ea typeface="Cambria Math" panose="02040503050406030204" pitchFamily="18" charset="0"/>
                                  </a:rPr>
                                  <m:t>𝐸</m:t>
                                </m:r>
                              </m:e>
                            </m:acc>
                          </m:e>
                          <m:sub>
                            <m:r>
                              <a:rPr lang="en-US" i="1" smtClean="0">
                                <a:solidFill>
                                  <a:srgbClr val="00B050"/>
                                </a:solidFill>
                                <a:latin typeface="Cambria Math" panose="02040503050406030204" pitchFamily="18" charset="0"/>
                                <a:ea typeface="Cambria Math" panose="02040503050406030204" pitchFamily="18" charset="0"/>
                              </a:rPr>
                              <m:t>∥</m:t>
                            </m:r>
                          </m:sub>
                        </m:sSub>
                      </m:oMath>
                    </m:oMathPara>
                  </a14:m>
                  <a:endParaRPr lang="en-US" dirty="0">
                    <a:solidFill>
                      <a:srgbClr val="00B050"/>
                    </a:solidFill>
                  </a:endParaRPr>
                </a:p>
              </p:txBody>
            </p:sp>
          </mc:Choice>
          <mc:Fallback xmlns="">
            <p:sp>
              <p:nvSpPr>
                <p:cNvPr id="12" name="Rechteck 11"/>
                <p:cNvSpPr>
                  <a:spLocks noRot="1" noChangeAspect="1" noMove="1" noResize="1" noEditPoints="1" noAdjustHandles="1" noChangeArrowheads="1" noChangeShapeType="1" noTextEdit="1"/>
                </p:cNvSpPr>
                <p:nvPr/>
              </p:nvSpPr>
              <p:spPr>
                <a:xfrm>
                  <a:off x="10212316" y="3431435"/>
                  <a:ext cx="457561" cy="415178"/>
                </a:xfrm>
                <a:prstGeom prst="rect">
                  <a:avLst/>
                </a:prstGeom>
                <a:blipFill>
                  <a:blip r:embed="rId4"/>
                  <a:stretch>
                    <a:fillRect b="-5882"/>
                  </a:stretch>
                </a:blipFill>
              </p:spPr>
              <p:txBody>
                <a:bodyPr/>
                <a:lstStyle/>
                <a:p>
                  <a:r>
                    <a:rPr lang="de-CH">
                      <a:noFill/>
                    </a:rPr>
                    <a:t> </a:t>
                  </a:r>
                </a:p>
              </p:txBody>
            </p:sp>
          </mc:Fallback>
        </mc:AlternateContent>
        <p:sp>
          <p:nvSpPr>
            <p:cNvPr id="13" name="Textfeld 12"/>
            <p:cNvSpPr txBox="1"/>
            <p:nvPr/>
          </p:nvSpPr>
          <p:spPr>
            <a:xfrm>
              <a:off x="10255903" y="3059106"/>
              <a:ext cx="1291957" cy="369332"/>
            </a:xfrm>
            <a:prstGeom prst="rect">
              <a:avLst/>
            </a:prstGeom>
            <a:noFill/>
          </p:spPr>
          <p:txBody>
            <a:bodyPr wrap="none" rtlCol="0">
              <a:spAutoFit/>
            </a:bodyPr>
            <a:lstStyle/>
            <a:p>
              <a:r>
                <a:rPr lang="en-US" dirty="0" err="1">
                  <a:solidFill>
                    <a:srgbClr val="0035DE"/>
                  </a:solidFill>
                </a:rPr>
                <a:t>unpolarized</a:t>
              </a:r>
              <a:endParaRPr lang="en-US" dirty="0">
                <a:solidFill>
                  <a:srgbClr val="0035DE"/>
                </a:solidFill>
              </a:endParaRPr>
            </a:p>
          </p:txBody>
        </p:sp>
      </p:grpSp>
    </p:spTree>
    <p:extLst>
      <p:ext uri="{BB962C8B-B14F-4D97-AF65-F5344CB8AC3E}">
        <p14:creationId xmlns:p14="http://schemas.microsoft.com/office/powerpoint/2010/main" val="97183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75826" y="429945"/>
            <a:ext cx="4699684" cy="461665"/>
          </a:xfrm>
          <a:prstGeom prst="rect">
            <a:avLst/>
          </a:prstGeom>
        </p:spPr>
        <p:txBody>
          <a:bodyPr wrap="none">
            <a:spAutoFit/>
          </a:bodyPr>
          <a:lstStyle/>
          <a:p>
            <a:r>
              <a:rPr lang="en-US" sz="2400" i="1" dirty="0"/>
              <a:t>The laws of reflection and refraction</a:t>
            </a:r>
            <a:endParaRPr lang="en-US" sz="2400" dirty="0"/>
          </a:p>
        </p:txBody>
      </p:sp>
      <mc:AlternateContent xmlns:mc="http://schemas.openxmlformats.org/markup-compatibility/2006" xmlns:a14="http://schemas.microsoft.com/office/drawing/2010/main">
        <mc:Choice Requires="a14">
          <p:sp>
            <p:nvSpPr>
              <p:cNvPr id="4" name="Textfeld 3"/>
              <p:cNvSpPr txBox="1"/>
              <p:nvPr/>
            </p:nvSpPr>
            <p:spPr>
              <a:xfrm>
                <a:off x="651241" y="1129322"/>
                <a:ext cx="19617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de-CH" b="0" i="1" smtClean="0">
                              <a:latin typeface="Cambria Math" panose="02040503050406030204" pitchFamily="18" charset="0"/>
                            </a:rPr>
                            <m:t>𝐼</m:t>
                          </m:r>
                        </m:sub>
                      </m:sSub>
                      <m:r>
                        <a:rPr lang="de-CH"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de-CH" b="0" i="1" smtClean="0">
                              <a:latin typeface="Cambria Math" panose="02040503050406030204" pitchFamily="18" charset="0"/>
                            </a:rPr>
                            <m:t>𝑅</m:t>
                          </m:r>
                        </m:sub>
                      </m:sSub>
                      <m:r>
                        <a:rPr lang="de-CH"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𝜔</m:t>
                          </m:r>
                        </m:e>
                        <m:sub>
                          <m:r>
                            <a:rPr lang="de-CH" b="0" i="1" smtClean="0">
                              <a:latin typeface="Cambria Math" panose="02040503050406030204" pitchFamily="18" charset="0"/>
                              <a:ea typeface="Cambria Math" panose="02040503050406030204" pitchFamily="18" charset="0"/>
                            </a:rPr>
                            <m:t>𝑇</m:t>
                          </m:r>
                        </m:sub>
                      </m:sSub>
                      <m:r>
                        <a:rPr lang="de-CH" b="0" i="1" smtClean="0">
                          <a:latin typeface="Cambria Math" panose="02040503050406030204" pitchFamily="18" charset="0"/>
                        </a:rPr>
                        <m:t>=</m:t>
                      </m:r>
                      <m:r>
                        <a:rPr lang="de-CH" b="0" i="1" smtClean="0">
                          <a:latin typeface="Cambria Math" panose="02040503050406030204" pitchFamily="18" charset="0"/>
                          <a:ea typeface="Cambria Math" panose="02040503050406030204" pitchFamily="18" charset="0"/>
                        </a:rPr>
                        <m:t>𝜔</m:t>
                      </m:r>
                    </m:oMath>
                  </m:oMathPara>
                </a14:m>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651241" y="1129322"/>
                <a:ext cx="1961755" cy="276999"/>
              </a:xfrm>
              <a:prstGeom prst="rect">
                <a:avLst/>
              </a:prstGeom>
              <a:blipFill>
                <a:blip r:embed="rId2"/>
                <a:stretch>
                  <a:fillRect l="-1242" r="-124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hteck 38"/>
              <p:cNvSpPr/>
              <p:nvPr/>
            </p:nvSpPr>
            <p:spPr>
              <a:xfrm>
                <a:off x="575826" y="1585216"/>
                <a:ext cx="11452776" cy="708207"/>
              </a:xfrm>
              <a:prstGeom prst="rect">
                <a:avLst/>
              </a:prstGeom>
            </p:spPr>
            <p:txBody>
              <a:bodyPr wrap="square">
                <a:spAutoFit/>
              </a:bodyPr>
              <a:lstStyle/>
              <a:p>
                <a:r>
                  <a:rPr lang="en-US" dirty="0"/>
                  <a:t>First take the case of </a:t>
                </a:r>
                <a14:m>
                  <m:oMath xmlns:m="http://schemas.openxmlformats.org/officeDocument/2006/math">
                    <m:sSub>
                      <m:sSubPr>
                        <m:ctrlPr>
                          <a:rPr lang="de-CH"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de-CH" i="1">
                            <a:latin typeface="Cambria Math" panose="02040503050406030204" pitchFamily="18" charset="0"/>
                          </a:rPr>
                          <m:t>0</m:t>
                        </m:r>
                      </m:sub>
                    </m:sSub>
                  </m:oMath>
                </a14:m>
                <a:r>
                  <a:rPr lang="en-US" dirty="0"/>
                  <a:t> being </a:t>
                </a:r>
                <a:r>
                  <a:rPr lang="en-US" u="sng" dirty="0"/>
                  <a:t>perpendicular</a:t>
                </a:r>
                <a:r>
                  <a:rPr lang="en-US" dirty="0"/>
                  <a:t> to the plane of incidence, in the example above </a:t>
                </a:r>
                <a14:m>
                  <m:oMath xmlns:m="http://schemas.openxmlformats.org/officeDocument/2006/math">
                    <m:sSub>
                      <m:sSubPr>
                        <m:ctrlPr>
                          <a:rPr lang="de-CH"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de-CH" i="1">
                            <a:latin typeface="Cambria Math" panose="02040503050406030204" pitchFamily="18" charset="0"/>
                          </a:rPr>
                          <m:t>0</m:t>
                        </m:r>
                      </m:sub>
                    </m:sSub>
                    <m:r>
                      <a:rPr lang="de-CH" b="0" i="1" smtClean="0">
                        <a:latin typeface="Cambria Math" panose="02040503050406030204" pitchFamily="18" charset="0"/>
                      </a:rPr>
                      <m:t>=</m:t>
                    </m:r>
                    <m:d>
                      <m:dPr>
                        <m:ctrlPr>
                          <a:rPr lang="de-CH" b="0" i="1" smtClean="0">
                            <a:latin typeface="Cambria Math" panose="02040503050406030204" pitchFamily="18" charset="0"/>
                          </a:rPr>
                        </m:ctrlPr>
                      </m:dPr>
                      <m:e>
                        <m:r>
                          <a:rPr lang="de-CH" i="1" smtClean="0">
                            <a:latin typeface="Cambria Math" panose="02040503050406030204" pitchFamily="18" charset="0"/>
                          </a:rPr>
                          <m:t>0</m:t>
                        </m:r>
                        <m:r>
                          <a:rPr lang="de-CH" b="0" i="1" smtClean="0">
                            <a:latin typeface="Cambria Math" panose="02040503050406030204" pitchFamily="18" charset="0"/>
                          </a:rPr>
                          <m:t>, </m:t>
                        </m:r>
                        <m:sSub>
                          <m:sSubPr>
                            <m:ctrlPr>
                              <a:rPr lang="de-CH" b="0" i="1" smtClean="0">
                                <a:latin typeface="Cambria Math" panose="02040503050406030204" pitchFamily="18" charset="0"/>
                              </a:rPr>
                            </m:ctrlPr>
                          </m:sSubPr>
                          <m:e>
                            <m:r>
                              <a:rPr lang="de-CH" b="0" i="1" smtClean="0">
                                <a:latin typeface="Cambria Math" panose="02040503050406030204" pitchFamily="18" charset="0"/>
                              </a:rPr>
                              <m:t>𝐸</m:t>
                            </m:r>
                          </m:e>
                          <m:sub>
                            <m:r>
                              <a:rPr lang="de-CH" b="0" i="1" smtClean="0">
                                <a:latin typeface="Cambria Math" panose="02040503050406030204" pitchFamily="18" charset="0"/>
                              </a:rPr>
                              <m:t>0</m:t>
                            </m:r>
                            <m:r>
                              <a:rPr lang="de-CH" b="0" i="1" smtClean="0">
                                <a:latin typeface="Cambria Math" panose="02040503050406030204" pitchFamily="18" charset="0"/>
                              </a:rPr>
                              <m:t>𝑦</m:t>
                            </m:r>
                          </m:sub>
                        </m:sSub>
                        <m:r>
                          <a:rPr lang="de-CH" b="0" i="1" smtClean="0">
                            <a:latin typeface="Cambria Math" panose="02040503050406030204" pitchFamily="18" charset="0"/>
                          </a:rPr>
                          <m:t>,0</m:t>
                        </m:r>
                      </m:e>
                    </m:d>
                  </m:oMath>
                </a14:m>
                <a:r>
                  <a:rPr lang="en-US" dirty="0"/>
                  <a:t>. The temporal dependence is the same for all rays, since </a:t>
                </a:r>
                <a14:m>
                  <m:oMath xmlns:m="http://schemas.openxmlformats.org/officeDocument/2006/math">
                    <m:r>
                      <a:rPr lang="de-CH" i="1">
                        <a:latin typeface="Cambria Math" panose="02040503050406030204" pitchFamily="18" charset="0"/>
                        <a:ea typeface="Cambria Math" panose="02040503050406030204" pitchFamily="18" charset="0"/>
                      </a:rPr>
                      <m:t>𝜔</m:t>
                    </m:r>
                  </m:oMath>
                </a14:m>
                <a:r>
                  <a:rPr lang="en-US" dirty="0"/>
                  <a:t> is the same in all media. </a:t>
                </a:r>
              </a:p>
            </p:txBody>
          </p:sp>
        </mc:Choice>
        <mc:Fallback xmlns="">
          <p:sp>
            <p:nvSpPr>
              <p:cNvPr id="39" name="Rechteck 38"/>
              <p:cNvSpPr>
                <a:spLocks noRot="1" noChangeAspect="1" noMove="1" noResize="1" noEditPoints="1" noAdjustHandles="1" noChangeArrowheads="1" noChangeShapeType="1" noTextEdit="1"/>
              </p:cNvSpPr>
              <p:nvPr/>
            </p:nvSpPr>
            <p:spPr>
              <a:xfrm>
                <a:off x="575826" y="1585216"/>
                <a:ext cx="11452776" cy="708207"/>
              </a:xfrm>
              <a:prstGeom prst="rect">
                <a:avLst/>
              </a:prstGeom>
              <a:blipFill>
                <a:blip r:embed="rId3"/>
                <a:stretch>
                  <a:fillRect l="-426" b="-12931"/>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5" name="Rechteck 4"/>
              <p:cNvSpPr/>
              <p:nvPr/>
            </p:nvSpPr>
            <p:spPr>
              <a:xfrm>
                <a:off x="575826" y="2441519"/>
                <a:ext cx="2982227" cy="409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i="1" smtClean="0">
                              <a:latin typeface="Cambria Math" panose="02040503050406030204" pitchFamily="18" charset="0"/>
                            </a:rPr>
                          </m:ctrlPr>
                        </m:sSubPr>
                        <m:e>
                          <m:r>
                            <a:rPr lang="de-CH" i="1">
                              <a:latin typeface="Cambria Math" panose="02040503050406030204" pitchFamily="18" charset="0"/>
                            </a:rPr>
                            <m:t>𝐸</m:t>
                          </m:r>
                        </m:e>
                        <m:sub>
                          <m:r>
                            <a:rPr lang="de-CH" b="0" i="1" smtClean="0">
                              <a:latin typeface="Cambria Math" panose="02040503050406030204" pitchFamily="18" charset="0"/>
                            </a:rPr>
                            <m:t>𝐼</m:t>
                          </m:r>
                          <m:r>
                            <a:rPr lang="de-CH" i="1">
                              <a:latin typeface="Cambria Math" panose="02040503050406030204" pitchFamily="18" charset="0"/>
                            </a:rPr>
                            <m:t>𝑦</m:t>
                          </m:r>
                        </m:sub>
                      </m:sSub>
                      <m:r>
                        <a:rPr lang="de-CH" b="0" i="1" smtClean="0">
                          <a:latin typeface="Cambria Math" panose="02040503050406030204" pitchFamily="18" charset="0"/>
                        </a:rPr>
                        <m:t>=</m:t>
                      </m:r>
                      <m:sSub>
                        <m:sSubPr>
                          <m:ctrlPr>
                            <a:rPr lang="de-CH" i="1">
                              <a:latin typeface="Cambria Math" panose="02040503050406030204" pitchFamily="18" charset="0"/>
                            </a:rPr>
                          </m:ctrlPr>
                        </m:sSubPr>
                        <m:e>
                          <m:r>
                            <a:rPr lang="de-CH" i="1">
                              <a:latin typeface="Cambria Math" panose="02040503050406030204" pitchFamily="18" charset="0"/>
                            </a:rPr>
                            <m:t>𝐸</m:t>
                          </m:r>
                        </m:e>
                        <m:sub>
                          <m:r>
                            <a:rPr lang="de-CH" b="0" i="1" smtClean="0">
                              <a:latin typeface="Cambria Math" panose="02040503050406030204" pitchFamily="18" charset="0"/>
                            </a:rPr>
                            <m:t>0</m:t>
                          </m:r>
                          <m:r>
                            <a:rPr lang="de-CH" b="0" i="1" smtClean="0">
                              <a:latin typeface="Cambria Math" panose="02040503050406030204" pitchFamily="18" charset="0"/>
                            </a:rPr>
                            <m:t>𝐼</m:t>
                          </m:r>
                        </m:sub>
                      </m:sSub>
                      <m:sSup>
                        <m:sSupPr>
                          <m:ctrlPr>
                            <a:rPr lang="de-CH" i="1" smtClean="0">
                              <a:latin typeface="Cambria Math" panose="02040503050406030204" pitchFamily="18" charset="0"/>
                            </a:rPr>
                          </m:ctrlPr>
                        </m:sSupPr>
                        <m:e>
                          <m:r>
                            <a:rPr lang="de-CH" i="1" smtClean="0">
                              <a:latin typeface="Cambria Math" panose="02040503050406030204" pitchFamily="18" charset="0"/>
                            </a:rPr>
                            <m:t>𝑒</m:t>
                          </m:r>
                        </m:e>
                        <m:sup>
                          <m:r>
                            <a:rPr lang="de-CH" b="0" i="1" smtClean="0">
                              <a:latin typeface="Cambria Math" panose="02040503050406030204" pitchFamily="18" charset="0"/>
                            </a:rPr>
                            <m:t>𝑖</m:t>
                          </m:r>
                          <m:sSub>
                            <m:sSubPr>
                              <m:ctrlPr>
                                <a:rPr lang="de-CH"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i="1">
                                  <a:latin typeface="Cambria Math" panose="02040503050406030204" pitchFamily="18" charset="0"/>
                                </a:rPr>
                                <m:t>𝐼</m:t>
                              </m:r>
                            </m:sub>
                          </m:sSub>
                          <m:r>
                            <a:rPr lang="de-CH" b="0" i="1" smtClean="0">
                              <a:latin typeface="Cambria Math" panose="02040503050406030204" pitchFamily="18" charset="0"/>
                            </a:rPr>
                            <m:t>(</m:t>
                          </m:r>
                          <m:r>
                            <a:rPr lang="de-CH" i="1">
                              <a:latin typeface="Cambria Math" panose="02040503050406030204" pitchFamily="18" charset="0"/>
                              <a:ea typeface="Cambria Math" panose="02040503050406030204" pitchFamily="18" charset="0"/>
                            </a:rPr>
                            <m:t>𝑥</m:t>
                          </m:r>
                          <m:r>
                            <a:rPr lang="de-CH" i="1">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r>
                            <a:rPr lang="de-CH" b="0"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rPr>
                            <m:t>𝑧</m:t>
                          </m:r>
                          <m:r>
                            <a:rPr lang="de-CH" b="0"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𝑐𝑜𝑠</m:t>
                          </m:r>
                          <m:sSub>
                            <m:sSubPr>
                              <m:ctrlPr>
                                <a:rPr lang="de-CH" b="0" i="1" smtClean="0">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𝐼</m:t>
                              </m:r>
                            </m:sub>
                          </m:sSub>
                          <m:r>
                            <a:rPr lang="de-CH" b="0"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5" name="Rechteck 4"/>
              <p:cNvSpPr>
                <a:spLocks noRot="1" noChangeAspect="1" noMove="1" noResize="1" noEditPoints="1" noAdjustHandles="1" noChangeArrowheads="1" noChangeShapeType="1" noTextEdit="1"/>
              </p:cNvSpPr>
              <p:nvPr/>
            </p:nvSpPr>
            <p:spPr>
              <a:xfrm>
                <a:off x="575826" y="2441519"/>
                <a:ext cx="2982227" cy="409728"/>
              </a:xfrm>
              <a:prstGeom prst="rect">
                <a:avLst/>
              </a:prstGeom>
              <a:blipFill>
                <a:blip r:embed="rId4"/>
                <a:stretch>
                  <a:fillRect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hteck 56"/>
              <p:cNvSpPr/>
              <p:nvPr/>
            </p:nvSpPr>
            <p:spPr>
              <a:xfrm>
                <a:off x="575826" y="2851247"/>
                <a:ext cx="3155094" cy="409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i="1" smtClean="0">
                              <a:latin typeface="Cambria Math" panose="02040503050406030204" pitchFamily="18" charset="0"/>
                            </a:rPr>
                          </m:ctrlPr>
                        </m:sSubPr>
                        <m:e>
                          <m:r>
                            <a:rPr lang="de-CH" i="1">
                              <a:latin typeface="Cambria Math" panose="02040503050406030204" pitchFamily="18" charset="0"/>
                            </a:rPr>
                            <m:t>𝐸</m:t>
                          </m:r>
                        </m:e>
                        <m:sub>
                          <m:r>
                            <a:rPr lang="de-CH" b="0" i="1" smtClean="0">
                              <a:latin typeface="Cambria Math" panose="02040503050406030204" pitchFamily="18" charset="0"/>
                            </a:rPr>
                            <m:t>𝑅</m:t>
                          </m:r>
                          <m:r>
                            <a:rPr lang="de-CH" i="1">
                              <a:latin typeface="Cambria Math" panose="02040503050406030204" pitchFamily="18" charset="0"/>
                            </a:rPr>
                            <m:t>𝑦</m:t>
                          </m:r>
                        </m:sub>
                      </m:sSub>
                      <m:r>
                        <a:rPr lang="de-CH" b="0" i="1" smtClean="0">
                          <a:latin typeface="Cambria Math" panose="02040503050406030204" pitchFamily="18" charset="0"/>
                        </a:rPr>
                        <m:t>=</m:t>
                      </m:r>
                      <m:sSub>
                        <m:sSubPr>
                          <m:ctrlPr>
                            <a:rPr lang="de-CH" i="1">
                              <a:latin typeface="Cambria Math" panose="02040503050406030204" pitchFamily="18" charset="0"/>
                            </a:rPr>
                          </m:ctrlPr>
                        </m:sSubPr>
                        <m:e>
                          <m:r>
                            <a:rPr lang="de-CH" i="1">
                              <a:latin typeface="Cambria Math" panose="02040503050406030204" pitchFamily="18" charset="0"/>
                            </a:rPr>
                            <m:t>𝐸</m:t>
                          </m:r>
                        </m:e>
                        <m:sub>
                          <m:r>
                            <a:rPr lang="de-CH" b="0" i="1" smtClean="0">
                              <a:latin typeface="Cambria Math" panose="02040503050406030204" pitchFamily="18" charset="0"/>
                            </a:rPr>
                            <m:t>0</m:t>
                          </m:r>
                          <m:r>
                            <a:rPr lang="de-CH" b="0" i="1" smtClean="0">
                              <a:latin typeface="Cambria Math" panose="02040503050406030204" pitchFamily="18" charset="0"/>
                            </a:rPr>
                            <m:t>𝑅</m:t>
                          </m:r>
                        </m:sub>
                      </m:sSub>
                      <m:sSup>
                        <m:sSupPr>
                          <m:ctrlPr>
                            <a:rPr lang="de-CH" i="1" smtClean="0">
                              <a:latin typeface="Cambria Math" panose="02040503050406030204" pitchFamily="18" charset="0"/>
                            </a:rPr>
                          </m:ctrlPr>
                        </m:sSupPr>
                        <m:e>
                          <m:r>
                            <a:rPr lang="de-CH" i="1" smtClean="0">
                              <a:latin typeface="Cambria Math" panose="02040503050406030204" pitchFamily="18" charset="0"/>
                            </a:rPr>
                            <m:t>𝑒</m:t>
                          </m:r>
                        </m:e>
                        <m:sup>
                          <m:r>
                            <a:rPr lang="de-CH" b="0" i="1" smtClean="0">
                              <a:latin typeface="Cambria Math" panose="02040503050406030204" pitchFamily="18" charset="0"/>
                            </a:rPr>
                            <m:t>𝑖</m:t>
                          </m:r>
                          <m:sSub>
                            <m:sSubPr>
                              <m:ctrlPr>
                                <a:rPr lang="de-CH"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b="0" i="1" smtClean="0">
                                  <a:latin typeface="Cambria Math" panose="02040503050406030204" pitchFamily="18" charset="0"/>
                                  <a:ea typeface="Cambria Math" panose="02040503050406030204" pitchFamily="18" charset="0"/>
                                </a:rPr>
                                <m:t>𝐼</m:t>
                              </m:r>
                            </m:sub>
                          </m:sSub>
                          <m:r>
                            <a:rPr lang="de-CH" b="0" i="1" smtClean="0">
                              <a:latin typeface="Cambria Math" panose="02040503050406030204" pitchFamily="18" charset="0"/>
                            </a:rPr>
                            <m:t>(</m:t>
                          </m:r>
                          <m:r>
                            <a:rPr lang="de-CH" i="1">
                              <a:latin typeface="Cambria Math" panose="02040503050406030204" pitchFamily="18" charset="0"/>
                              <a:ea typeface="Cambria Math" panose="02040503050406030204" pitchFamily="18" charset="0"/>
                            </a:rPr>
                            <m:t>𝑥</m:t>
                          </m:r>
                          <m:r>
                            <a:rPr lang="de-CH" i="1">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𝑠𝑖𝑛</m:t>
                          </m:r>
                          <m:sSub>
                            <m:sSubPr>
                              <m:ctrlPr>
                                <a:rPr lang="de-CH" i="1" smtClean="0">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𝑅</m:t>
                              </m:r>
                            </m:sub>
                          </m:sSub>
                          <m:r>
                            <a:rPr lang="de-CH" b="0" i="1" smtClean="0">
                              <a:latin typeface="Cambria Math" panose="02040503050406030204" pitchFamily="18" charset="0"/>
                            </a:rPr>
                            <m:t>−</m:t>
                          </m:r>
                          <m:r>
                            <a:rPr lang="de-CH" b="0" i="1" smtClean="0">
                              <a:latin typeface="Cambria Math" panose="02040503050406030204" pitchFamily="18" charset="0"/>
                            </a:rPr>
                            <m:t>𝑧</m:t>
                          </m:r>
                          <m:r>
                            <a:rPr lang="de-CH" b="0"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𝑐𝑜𝑠</m:t>
                          </m:r>
                          <m:sSub>
                            <m:sSubPr>
                              <m:ctrlPr>
                                <a:rPr lang="de-CH" b="0" i="1" smtClean="0">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𝑅</m:t>
                              </m:r>
                            </m:sub>
                          </m:sSub>
                          <m:r>
                            <a:rPr lang="de-CH" b="0"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57" name="Rechteck 56"/>
              <p:cNvSpPr>
                <a:spLocks noRot="1" noChangeAspect="1" noMove="1" noResize="1" noEditPoints="1" noAdjustHandles="1" noChangeArrowheads="1" noChangeShapeType="1" noTextEdit="1"/>
              </p:cNvSpPr>
              <p:nvPr/>
            </p:nvSpPr>
            <p:spPr>
              <a:xfrm>
                <a:off x="575826" y="2851247"/>
                <a:ext cx="3155094" cy="409728"/>
              </a:xfrm>
              <a:prstGeom prst="rect">
                <a:avLst/>
              </a:prstGeom>
              <a:blipFill>
                <a:blip r:embed="rId5"/>
                <a:stretch>
                  <a:fillRect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575826" y="3260975"/>
                <a:ext cx="3172920" cy="409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i="1" smtClean="0">
                              <a:latin typeface="Cambria Math" panose="02040503050406030204" pitchFamily="18" charset="0"/>
                            </a:rPr>
                          </m:ctrlPr>
                        </m:sSubPr>
                        <m:e>
                          <m:r>
                            <a:rPr lang="de-CH" i="1">
                              <a:latin typeface="Cambria Math" panose="02040503050406030204" pitchFamily="18" charset="0"/>
                            </a:rPr>
                            <m:t>𝐸</m:t>
                          </m:r>
                        </m:e>
                        <m:sub>
                          <m:r>
                            <a:rPr lang="de-CH" b="0" i="1" smtClean="0">
                              <a:latin typeface="Cambria Math" panose="02040503050406030204" pitchFamily="18" charset="0"/>
                            </a:rPr>
                            <m:t>𝑇𝑦</m:t>
                          </m:r>
                        </m:sub>
                      </m:sSub>
                      <m:r>
                        <a:rPr lang="de-CH" b="0" i="1" smtClean="0">
                          <a:latin typeface="Cambria Math" panose="02040503050406030204" pitchFamily="18" charset="0"/>
                        </a:rPr>
                        <m:t>=</m:t>
                      </m:r>
                      <m:sSub>
                        <m:sSubPr>
                          <m:ctrlPr>
                            <a:rPr lang="de-CH" i="1">
                              <a:latin typeface="Cambria Math" panose="02040503050406030204" pitchFamily="18" charset="0"/>
                            </a:rPr>
                          </m:ctrlPr>
                        </m:sSubPr>
                        <m:e>
                          <m:r>
                            <a:rPr lang="de-CH" i="1">
                              <a:latin typeface="Cambria Math" panose="02040503050406030204" pitchFamily="18" charset="0"/>
                            </a:rPr>
                            <m:t>𝐸</m:t>
                          </m:r>
                        </m:e>
                        <m:sub>
                          <m:r>
                            <a:rPr lang="de-CH" b="0" i="1" smtClean="0">
                              <a:latin typeface="Cambria Math" panose="02040503050406030204" pitchFamily="18" charset="0"/>
                            </a:rPr>
                            <m:t>0</m:t>
                          </m:r>
                          <m:r>
                            <a:rPr lang="de-CH" b="0" i="1" smtClean="0">
                              <a:latin typeface="Cambria Math" panose="02040503050406030204" pitchFamily="18" charset="0"/>
                            </a:rPr>
                            <m:t>𝑇</m:t>
                          </m:r>
                        </m:sub>
                      </m:sSub>
                      <m:sSup>
                        <m:sSupPr>
                          <m:ctrlPr>
                            <a:rPr lang="de-CH" i="1" smtClean="0">
                              <a:latin typeface="Cambria Math" panose="02040503050406030204" pitchFamily="18" charset="0"/>
                            </a:rPr>
                          </m:ctrlPr>
                        </m:sSupPr>
                        <m:e>
                          <m:r>
                            <a:rPr lang="de-CH" i="1" smtClean="0">
                              <a:latin typeface="Cambria Math" panose="02040503050406030204" pitchFamily="18" charset="0"/>
                            </a:rPr>
                            <m:t>𝑒</m:t>
                          </m:r>
                        </m:e>
                        <m:sup>
                          <m:r>
                            <a:rPr lang="de-CH" b="0" i="1" smtClean="0">
                              <a:latin typeface="Cambria Math" panose="02040503050406030204" pitchFamily="18" charset="0"/>
                            </a:rPr>
                            <m:t>𝑖</m:t>
                          </m:r>
                          <m:sSub>
                            <m:sSubPr>
                              <m:ctrlPr>
                                <a:rPr lang="de-CH"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b="0" i="1" smtClean="0">
                                  <a:latin typeface="Cambria Math" panose="02040503050406030204" pitchFamily="18" charset="0"/>
                                  <a:ea typeface="Cambria Math" panose="02040503050406030204" pitchFamily="18" charset="0"/>
                                </a:rPr>
                                <m:t>𝑇</m:t>
                              </m:r>
                            </m:sub>
                          </m:sSub>
                          <m:r>
                            <a:rPr lang="de-CH" b="0" i="1" smtClean="0">
                              <a:latin typeface="Cambria Math" panose="02040503050406030204" pitchFamily="18" charset="0"/>
                            </a:rPr>
                            <m:t>(</m:t>
                          </m:r>
                          <m:r>
                            <a:rPr lang="de-CH" i="1">
                              <a:latin typeface="Cambria Math" panose="02040503050406030204" pitchFamily="18" charset="0"/>
                              <a:ea typeface="Cambria Math" panose="02040503050406030204" pitchFamily="18" charset="0"/>
                            </a:rPr>
                            <m:t>𝑥</m:t>
                          </m:r>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𝑇</m:t>
                              </m:r>
                            </m:sub>
                          </m:sSub>
                          <m:r>
                            <a:rPr lang="de-CH" b="0"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rPr>
                            <m:t>𝑧</m:t>
                          </m:r>
                          <m:r>
                            <a:rPr lang="de-CH" b="0"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𝑐𝑜𝑠</m:t>
                          </m:r>
                          <m:sSub>
                            <m:sSubPr>
                              <m:ctrlPr>
                                <a:rPr lang="de-CH" b="0" i="1" smtClean="0">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𝑇</m:t>
                              </m:r>
                            </m:sub>
                          </m:sSub>
                          <m:r>
                            <a:rPr lang="de-CH" b="0" i="1" smtClean="0">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58" name="Rechteck 57"/>
              <p:cNvSpPr>
                <a:spLocks noRot="1" noChangeAspect="1" noMove="1" noResize="1" noEditPoints="1" noAdjustHandles="1" noChangeArrowheads="1" noChangeShapeType="1" noTextEdit="1"/>
              </p:cNvSpPr>
              <p:nvPr/>
            </p:nvSpPr>
            <p:spPr>
              <a:xfrm>
                <a:off x="575826" y="3260975"/>
                <a:ext cx="3172920" cy="409728"/>
              </a:xfrm>
              <a:prstGeom prst="rect">
                <a:avLst/>
              </a:prstGeom>
              <a:blipFill>
                <a:blip r:embed="rId6"/>
                <a:stretch>
                  <a:fillRect b="-5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hteck 58"/>
              <p:cNvSpPr/>
              <p:nvPr/>
            </p:nvSpPr>
            <p:spPr>
              <a:xfrm>
                <a:off x="575826" y="3895765"/>
                <a:ext cx="10889007" cy="402931"/>
              </a:xfrm>
              <a:prstGeom prst="rect">
                <a:avLst/>
              </a:prstGeom>
            </p:spPr>
            <p:txBody>
              <a:bodyPr wrap="none">
                <a:spAutoFit/>
              </a:bodyPr>
              <a:lstStyle/>
              <a:p>
                <a:r>
                  <a:rPr lang="en-US" dirty="0"/>
                  <a:t>The tangential component </a:t>
                </a:r>
                <a14:m>
                  <m:oMath xmlns:m="http://schemas.openxmlformats.org/officeDocument/2006/math">
                    <m:sSub>
                      <m:sSubPr>
                        <m:ctrlPr>
                          <a:rPr lang="de-CH"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de-CH" i="1">
                            <a:latin typeface="Cambria Math" panose="02040503050406030204" pitchFamily="18" charset="0"/>
                          </a:rPr>
                          <m:t>0</m:t>
                        </m:r>
                      </m:sub>
                    </m:sSub>
                  </m:oMath>
                </a14:m>
                <a:r>
                  <a:rPr lang="en-US" dirty="0"/>
                  <a:t>  is continuous </a:t>
                </a:r>
                <a:r>
                  <a:rPr lang="en-US" b="1" dirty="0"/>
                  <a:t>across</a:t>
                </a:r>
                <a:r>
                  <a:rPr lang="en-US" dirty="0"/>
                  <a:t> the boundary. At z=0 (the interface lies on the x-axis) we have :</a:t>
                </a:r>
              </a:p>
            </p:txBody>
          </p:sp>
        </mc:Choice>
        <mc:Fallback xmlns="">
          <p:sp>
            <p:nvSpPr>
              <p:cNvPr id="59" name="Rechteck 58"/>
              <p:cNvSpPr>
                <a:spLocks noRot="1" noChangeAspect="1" noMove="1" noResize="1" noEditPoints="1" noAdjustHandles="1" noChangeArrowheads="1" noChangeShapeType="1" noTextEdit="1"/>
              </p:cNvSpPr>
              <p:nvPr/>
            </p:nvSpPr>
            <p:spPr>
              <a:xfrm>
                <a:off x="575826" y="3895765"/>
                <a:ext cx="10889007" cy="402931"/>
              </a:xfrm>
              <a:prstGeom prst="rect">
                <a:avLst/>
              </a:prstGeom>
              <a:blipFill>
                <a:blip r:embed="rId7"/>
                <a:stretch>
                  <a:fillRect l="-448"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575826" y="4453589"/>
                <a:ext cx="5233740" cy="381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i="1" smtClean="0">
                              <a:latin typeface="Cambria Math" panose="02040503050406030204" pitchFamily="18" charset="0"/>
                            </a:rPr>
                          </m:ctrlPr>
                        </m:sSubPr>
                        <m:e>
                          <m:r>
                            <a:rPr lang="de-CH" i="1">
                              <a:latin typeface="Cambria Math" panose="02040503050406030204" pitchFamily="18" charset="0"/>
                            </a:rPr>
                            <m:t>𝐸</m:t>
                          </m:r>
                        </m:e>
                        <m:sub>
                          <m:r>
                            <a:rPr lang="de-CH" i="1">
                              <a:latin typeface="Cambria Math" panose="02040503050406030204" pitchFamily="18" charset="0"/>
                            </a:rPr>
                            <m:t>0</m:t>
                          </m:r>
                          <m:r>
                            <a:rPr lang="de-CH" i="1">
                              <a:latin typeface="Cambria Math" panose="02040503050406030204" pitchFamily="18" charset="0"/>
                            </a:rPr>
                            <m:t>𝐼</m:t>
                          </m:r>
                        </m:sub>
                      </m:sSub>
                      <m:sSup>
                        <m:sSupPr>
                          <m:ctrlPr>
                            <a:rPr lang="de-CH" i="1">
                              <a:latin typeface="Cambria Math" panose="02040503050406030204" pitchFamily="18" charset="0"/>
                            </a:rPr>
                          </m:ctrlPr>
                        </m:sSupPr>
                        <m:e>
                          <m:r>
                            <a:rPr lang="de-CH" i="1">
                              <a:latin typeface="Cambria Math" panose="02040503050406030204" pitchFamily="18" charset="0"/>
                            </a:rPr>
                            <m:t>𝑒</m:t>
                          </m:r>
                        </m:e>
                        <m:sup>
                          <m:r>
                            <a:rPr lang="de-CH" i="1">
                              <a:latin typeface="Cambria Math" panose="02040503050406030204" pitchFamily="18" charset="0"/>
                            </a:rPr>
                            <m:t>𝑖</m:t>
                          </m:r>
                          <m:sSub>
                            <m:sSubPr>
                              <m:ctrlPr>
                                <a:rPr lang="de-CH"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i="1">
                                  <a:latin typeface="Cambria Math" panose="02040503050406030204" pitchFamily="18" charset="0"/>
                                </a:rPr>
                                <m:t>𝐼</m:t>
                              </m:r>
                            </m:sub>
                          </m:sSub>
                          <m:r>
                            <a:rPr lang="de-CH" i="1">
                              <a:latin typeface="Cambria Math" panose="02040503050406030204" pitchFamily="18" charset="0"/>
                            </a:rPr>
                            <m:t>(</m:t>
                          </m:r>
                          <m:r>
                            <a:rPr lang="de-CH" i="1">
                              <a:latin typeface="Cambria Math" panose="02040503050406030204" pitchFamily="18" charset="0"/>
                              <a:ea typeface="Cambria Math" panose="02040503050406030204" pitchFamily="18" charset="0"/>
                            </a:rPr>
                            <m:t>𝑥</m:t>
                          </m:r>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r>
                            <a:rPr lang="de-CH" i="1">
                              <a:latin typeface="Cambria Math" panose="02040503050406030204" pitchFamily="18" charset="0"/>
                              <a:ea typeface="Cambria Math" panose="02040503050406030204" pitchFamily="18" charset="0"/>
                            </a:rPr>
                            <m:t>)</m:t>
                          </m:r>
                        </m:sup>
                      </m:sSup>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rPr>
                          </m:ctrlPr>
                        </m:sSubPr>
                        <m:e>
                          <m:r>
                            <a:rPr lang="de-CH" i="1">
                              <a:latin typeface="Cambria Math" panose="02040503050406030204" pitchFamily="18" charset="0"/>
                            </a:rPr>
                            <m:t>𝐸</m:t>
                          </m:r>
                        </m:e>
                        <m:sub>
                          <m:r>
                            <a:rPr lang="de-CH" i="1">
                              <a:latin typeface="Cambria Math" panose="02040503050406030204" pitchFamily="18" charset="0"/>
                            </a:rPr>
                            <m:t>0</m:t>
                          </m:r>
                          <m:r>
                            <a:rPr lang="de-CH" b="0" i="1" smtClean="0">
                              <a:latin typeface="Cambria Math" panose="02040503050406030204" pitchFamily="18" charset="0"/>
                            </a:rPr>
                            <m:t>𝑅</m:t>
                          </m:r>
                        </m:sub>
                      </m:sSub>
                      <m:sSup>
                        <m:sSupPr>
                          <m:ctrlPr>
                            <a:rPr lang="de-CH" i="1">
                              <a:latin typeface="Cambria Math" panose="02040503050406030204" pitchFamily="18" charset="0"/>
                            </a:rPr>
                          </m:ctrlPr>
                        </m:sSupPr>
                        <m:e>
                          <m:r>
                            <a:rPr lang="de-CH" i="1">
                              <a:latin typeface="Cambria Math" panose="02040503050406030204" pitchFamily="18" charset="0"/>
                            </a:rPr>
                            <m:t>𝑒</m:t>
                          </m:r>
                        </m:e>
                        <m:sup>
                          <m:r>
                            <a:rPr lang="de-CH" i="1">
                              <a:latin typeface="Cambria Math" panose="02040503050406030204" pitchFamily="18" charset="0"/>
                            </a:rPr>
                            <m:t>𝑖</m:t>
                          </m:r>
                          <m:sSub>
                            <m:sSubPr>
                              <m:ctrlPr>
                                <a:rPr lang="de-CH"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b="0" i="1" smtClean="0">
                                  <a:latin typeface="Cambria Math" panose="02040503050406030204" pitchFamily="18" charset="0"/>
                                  <a:ea typeface="Cambria Math" panose="02040503050406030204" pitchFamily="18" charset="0"/>
                                </a:rPr>
                                <m:t>𝐼</m:t>
                              </m:r>
                            </m:sub>
                          </m:sSub>
                          <m:r>
                            <a:rPr lang="de-CH" i="1">
                              <a:latin typeface="Cambria Math" panose="02040503050406030204" pitchFamily="18" charset="0"/>
                            </a:rPr>
                            <m:t>(</m:t>
                          </m:r>
                          <m:r>
                            <a:rPr lang="de-CH" i="1">
                              <a:latin typeface="Cambria Math" panose="02040503050406030204" pitchFamily="18" charset="0"/>
                              <a:ea typeface="Cambria Math" panose="02040503050406030204" pitchFamily="18" charset="0"/>
                            </a:rPr>
                            <m:t>𝑥</m:t>
                          </m:r>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𝑅</m:t>
                              </m:r>
                            </m:sub>
                          </m:sSub>
                          <m:r>
                            <a:rPr lang="de-CH" i="1">
                              <a:latin typeface="Cambria Math" panose="02040503050406030204" pitchFamily="18" charset="0"/>
                              <a:ea typeface="Cambria Math" panose="02040503050406030204" pitchFamily="18" charset="0"/>
                            </a:rPr>
                            <m:t>)</m:t>
                          </m:r>
                        </m:sup>
                      </m:sSup>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rPr>
                          </m:ctrlPr>
                        </m:sSubPr>
                        <m:e>
                          <m:r>
                            <a:rPr lang="de-CH" i="1">
                              <a:latin typeface="Cambria Math" panose="02040503050406030204" pitchFamily="18" charset="0"/>
                            </a:rPr>
                            <m:t>𝐸</m:t>
                          </m:r>
                        </m:e>
                        <m:sub>
                          <m:r>
                            <a:rPr lang="de-CH" i="1">
                              <a:latin typeface="Cambria Math" panose="02040503050406030204" pitchFamily="18" charset="0"/>
                            </a:rPr>
                            <m:t>0</m:t>
                          </m:r>
                          <m:r>
                            <a:rPr lang="de-CH" i="1">
                              <a:latin typeface="Cambria Math" panose="02040503050406030204" pitchFamily="18" charset="0"/>
                            </a:rPr>
                            <m:t>𝑇</m:t>
                          </m:r>
                        </m:sub>
                      </m:sSub>
                      <m:sSup>
                        <m:sSupPr>
                          <m:ctrlPr>
                            <a:rPr lang="de-CH" i="1">
                              <a:latin typeface="Cambria Math" panose="02040503050406030204" pitchFamily="18" charset="0"/>
                            </a:rPr>
                          </m:ctrlPr>
                        </m:sSupPr>
                        <m:e>
                          <m:r>
                            <a:rPr lang="de-CH" i="1">
                              <a:latin typeface="Cambria Math" panose="02040503050406030204" pitchFamily="18" charset="0"/>
                            </a:rPr>
                            <m:t>𝑒</m:t>
                          </m:r>
                        </m:e>
                        <m:sup>
                          <m:r>
                            <a:rPr lang="de-CH" i="1">
                              <a:latin typeface="Cambria Math" panose="02040503050406030204" pitchFamily="18" charset="0"/>
                            </a:rPr>
                            <m:t>𝑖</m:t>
                          </m:r>
                          <m:sSub>
                            <m:sSubPr>
                              <m:ctrlPr>
                                <a:rPr lang="de-CH"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i="1">
                                  <a:latin typeface="Cambria Math" panose="02040503050406030204" pitchFamily="18" charset="0"/>
                                  <a:ea typeface="Cambria Math" panose="02040503050406030204" pitchFamily="18" charset="0"/>
                                </a:rPr>
                                <m:t>𝑇</m:t>
                              </m:r>
                            </m:sub>
                          </m:sSub>
                          <m:r>
                            <a:rPr lang="de-CH" i="1">
                              <a:latin typeface="Cambria Math" panose="02040503050406030204" pitchFamily="18" charset="0"/>
                            </a:rPr>
                            <m:t>(</m:t>
                          </m:r>
                          <m:r>
                            <a:rPr lang="de-CH" i="1">
                              <a:latin typeface="Cambria Math" panose="02040503050406030204" pitchFamily="18" charset="0"/>
                              <a:ea typeface="Cambria Math" panose="02040503050406030204" pitchFamily="18" charset="0"/>
                            </a:rPr>
                            <m:t>𝑥</m:t>
                          </m:r>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𝑇</m:t>
                              </m:r>
                            </m:sub>
                          </m:sSub>
                          <m:r>
                            <a:rPr lang="de-CH" i="1">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6" name="Rechteck 5"/>
              <p:cNvSpPr>
                <a:spLocks noRot="1" noChangeAspect="1" noMove="1" noResize="1" noEditPoints="1" noAdjustHandles="1" noChangeArrowheads="1" noChangeShapeType="1" noTextEdit="1"/>
              </p:cNvSpPr>
              <p:nvPr/>
            </p:nvSpPr>
            <p:spPr>
              <a:xfrm>
                <a:off x="575826" y="4453589"/>
                <a:ext cx="5233740" cy="381451"/>
              </a:xfrm>
              <a:prstGeom prst="rect">
                <a:avLst/>
              </a:prstGeom>
              <a:blipFill>
                <a:blip r:embed="rId8"/>
                <a:stretch>
                  <a:fillRect/>
                </a:stretch>
              </a:blipFill>
            </p:spPr>
            <p:txBody>
              <a:bodyPr/>
              <a:lstStyle/>
              <a:p>
                <a:r>
                  <a:rPr lang="en-US">
                    <a:noFill/>
                  </a:rPr>
                  <a:t> </a:t>
                </a:r>
              </a:p>
            </p:txBody>
          </p:sp>
        </mc:Fallback>
      </mc:AlternateContent>
      <p:sp>
        <p:nvSpPr>
          <p:cNvPr id="60" name="Rechteck 59"/>
          <p:cNvSpPr/>
          <p:nvPr/>
        </p:nvSpPr>
        <p:spPr>
          <a:xfrm>
            <a:off x="651241" y="4989933"/>
            <a:ext cx="5322419" cy="369332"/>
          </a:xfrm>
          <a:prstGeom prst="rect">
            <a:avLst/>
          </a:prstGeom>
        </p:spPr>
        <p:txBody>
          <a:bodyPr wrap="none">
            <a:spAutoFit/>
          </a:bodyPr>
          <a:lstStyle/>
          <a:p>
            <a:r>
              <a:rPr lang="de-CH" dirty="0"/>
              <a:t>This </a:t>
            </a:r>
            <a:r>
              <a:rPr lang="de-CH" dirty="0" err="1"/>
              <a:t>is</a:t>
            </a:r>
            <a:r>
              <a:rPr lang="de-CH" dirty="0"/>
              <a:t> </a:t>
            </a:r>
            <a:r>
              <a:rPr lang="de-CH" dirty="0" err="1"/>
              <a:t>only</a:t>
            </a:r>
            <a:r>
              <a:rPr lang="de-CH" dirty="0"/>
              <a:t> </a:t>
            </a:r>
            <a:r>
              <a:rPr lang="de-CH" dirty="0" err="1"/>
              <a:t>possible</a:t>
            </a:r>
            <a:r>
              <a:rPr lang="de-CH" dirty="0"/>
              <a:t> </a:t>
            </a:r>
            <a:r>
              <a:rPr lang="de-CH" dirty="0" err="1"/>
              <a:t>if</a:t>
            </a:r>
            <a:r>
              <a:rPr lang="de-CH" dirty="0"/>
              <a:t> the </a:t>
            </a:r>
            <a:r>
              <a:rPr lang="de-CH" dirty="0" err="1"/>
              <a:t>exponential</a:t>
            </a:r>
            <a:r>
              <a:rPr lang="de-CH" dirty="0"/>
              <a:t> </a:t>
            </a:r>
            <a:r>
              <a:rPr lang="de-CH" dirty="0" err="1"/>
              <a:t>terms</a:t>
            </a:r>
            <a:r>
              <a:rPr lang="de-CH" dirty="0"/>
              <a:t> </a:t>
            </a:r>
            <a:r>
              <a:rPr lang="de-CH" dirty="0" err="1"/>
              <a:t>are</a:t>
            </a:r>
            <a:r>
              <a:rPr lang="de-CH" dirty="0"/>
              <a:t> </a:t>
            </a:r>
            <a:r>
              <a:rPr lang="de-CH" dirty="0" err="1"/>
              <a:t>equal</a:t>
            </a:r>
            <a:r>
              <a:rPr lang="de-CH" dirty="0"/>
              <a:t>:</a:t>
            </a:r>
            <a:endParaRPr lang="en-US" dirty="0"/>
          </a:p>
        </p:txBody>
      </p:sp>
      <mc:AlternateContent xmlns:mc="http://schemas.openxmlformats.org/markup-compatibility/2006" xmlns:a14="http://schemas.microsoft.com/office/drawing/2010/main">
        <mc:Choice Requires="a14">
          <p:sp>
            <p:nvSpPr>
              <p:cNvPr id="7" name="Rechteck 6"/>
              <p:cNvSpPr/>
              <p:nvPr/>
            </p:nvSpPr>
            <p:spPr>
              <a:xfrm>
                <a:off x="704333" y="5514158"/>
                <a:ext cx="3304238" cy="369332"/>
              </a:xfrm>
              <a:prstGeom prst="rect">
                <a:avLst/>
              </a:prstGeom>
            </p:spPr>
            <p:txBody>
              <a:bodyPr wrap="none">
                <a:spAutoFit/>
              </a:bodyPr>
              <a:lstStyle/>
              <a:p>
                <a14:m>
                  <m:oMath xmlns:m="http://schemas.openxmlformats.org/officeDocument/2006/math">
                    <m:sSub>
                      <m:sSubPr>
                        <m:ctrlPr>
                          <a:rPr lang="de-CH" i="1" smtClean="0">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𝑅</m:t>
                        </m:r>
                      </m:sub>
                    </m:sSub>
                  </m:oMath>
                </a14:m>
                <a:r>
                  <a:rPr lang="en-US" dirty="0"/>
                  <a:t>         the law of reflection</a:t>
                </a:r>
              </a:p>
            </p:txBody>
          </p:sp>
        </mc:Choice>
        <mc:Fallback xmlns="">
          <p:sp>
            <p:nvSpPr>
              <p:cNvPr id="7" name="Rechteck 6"/>
              <p:cNvSpPr>
                <a:spLocks noRot="1" noChangeAspect="1" noMove="1" noResize="1" noEditPoints="1" noAdjustHandles="1" noChangeArrowheads="1" noChangeShapeType="1" noTextEdit="1"/>
              </p:cNvSpPr>
              <p:nvPr/>
            </p:nvSpPr>
            <p:spPr>
              <a:xfrm>
                <a:off x="704333" y="5514158"/>
                <a:ext cx="3304238" cy="369332"/>
              </a:xfrm>
              <a:prstGeom prst="rect">
                <a:avLst/>
              </a:prstGeom>
              <a:blipFill>
                <a:blip r:embed="rId9"/>
                <a:stretch>
                  <a:fillRect t="-10000" r="-110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hteck 7"/>
              <p:cNvSpPr/>
              <p:nvPr/>
            </p:nvSpPr>
            <p:spPr>
              <a:xfrm>
                <a:off x="657321" y="5914798"/>
                <a:ext cx="10641952" cy="531299"/>
              </a:xfrm>
              <a:prstGeom prst="rect">
                <a:avLst/>
              </a:prstGeom>
            </p:spPr>
            <p:txBody>
              <a:bodyPr wrap="none">
                <a:spAutoFit/>
              </a:bodyPr>
              <a:lstStyle/>
              <a:p>
                <a14:m>
                  <m:oMath xmlns:m="http://schemas.openxmlformats.org/officeDocument/2006/math">
                    <m:sSub>
                      <m:sSubPr>
                        <m:ctrlPr>
                          <a:rPr lang="de-CH"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i="1">
                            <a:latin typeface="Cambria Math" panose="02040503050406030204" pitchFamily="18" charset="0"/>
                            <a:ea typeface="Cambria Math" panose="02040503050406030204" pitchFamily="18" charset="0"/>
                          </a:rPr>
                          <m:t>𝐼</m:t>
                        </m:r>
                      </m:sub>
                    </m:sSub>
                    <m:r>
                      <a:rPr lang="de-CH" i="1">
                        <a:latin typeface="Cambria Math" panose="02040503050406030204" pitchFamily="18" charset="0"/>
                      </a:rPr>
                      <m:t>∙</m:t>
                    </m:r>
                    <m:r>
                      <a:rPr lang="de-CH" i="1">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𝐼</m:t>
                        </m:r>
                      </m:sub>
                    </m:sSub>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b="0" i="1" smtClean="0">
                            <a:latin typeface="Cambria Math" panose="02040503050406030204" pitchFamily="18" charset="0"/>
                            <a:ea typeface="Cambria Math" panose="02040503050406030204" pitchFamily="18" charset="0"/>
                          </a:rPr>
                          <m:t>𝑇</m:t>
                        </m:r>
                      </m:sub>
                    </m:sSub>
                    <m:r>
                      <a:rPr lang="de-CH" i="1">
                        <a:latin typeface="Cambria Math" panose="02040503050406030204" pitchFamily="18" charset="0"/>
                      </a:rPr>
                      <m:t>∙</m:t>
                    </m:r>
                    <m:r>
                      <a:rPr lang="de-CH" i="1">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𝑇</m:t>
                        </m:r>
                      </m:sub>
                    </m:sSub>
                  </m:oMath>
                </a14:m>
                <a:r>
                  <a:rPr lang="en-US" dirty="0"/>
                  <a:t> or  </a:t>
                </a:r>
                <a14:m>
                  <m:oMath xmlns:m="http://schemas.openxmlformats.org/officeDocument/2006/math">
                    <m:f>
                      <m:fPr>
                        <m:ctrlPr>
                          <a:rPr lang="de-CH" i="1" smtClean="0">
                            <a:latin typeface="Cambria Math" panose="02040503050406030204" pitchFamily="18" charset="0"/>
                          </a:rPr>
                        </m:ctrlPr>
                      </m:fPr>
                      <m:num>
                        <m:r>
                          <a:rPr lang="de-CH" i="1" smtClean="0">
                            <a:latin typeface="Cambria Math" panose="02040503050406030204" pitchFamily="18" charset="0"/>
                            <a:ea typeface="Cambria Math" panose="02040503050406030204" pitchFamily="18" charset="0"/>
                          </a:rPr>
                          <m:t>𝜔</m:t>
                        </m:r>
                      </m:num>
                      <m:den>
                        <m:r>
                          <a:rPr lang="de-CH" b="0" i="1" smtClean="0">
                            <a:latin typeface="Cambria Math" panose="02040503050406030204" pitchFamily="18" charset="0"/>
                          </a:rPr>
                          <m:t>𝑐</m:t>
                        </m:r>
                      </m:den>
                    </m:f>
                    <m:sSub>
                      <m:sSubPr>
                        <m:ctrlPr>
                          <a:rPr lang="de-CH" i="1" smtClean="0">
                            <a:latin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𝐼</m:t>
                        </m:r>
                      </m:sub>
                    </m:sSub>
                    <m:r>
                      <a:rPr lang="de-CH" i="1">
                        <a:latin typeface="Cambria Math" panose="02040503050406030204" pitchFamily="18" charset="0"/>
                      </a:rPr>
                      <m:t>∙</m:t>
                    </m:r>
                    <m:r>
                      <a:rPr lang="de-CH" i="1">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𝐼</m:t>
                        </m:r>
                      </m:sub>
                    </m:sSub>
                    <m:r>
                      <a:rPr lang="de-CH" i="1">
                        <a:latin typeface="Cambria Math" panose="02040503050406030204" pitchFamily="18" charset="0"/>
                        <a:ea typeface="Cambria Math" panose="02040503050406030204" pitchFamily="18" charset="0"/>
                      </a:rPr>
                      <m:t>=</m:t>
                    </m:r>
                    <m:sSub>
                      <m:sSubPr>
                        <m:ctrlPr>
                          <a:rPr lang="de-CH" i="1" smtClean="0">
                            <a:latin typeface="Cambria Math" panose="02040503050406030204" pitchFamily="18" charset="0"/>
                          </a:rPr>
                        </m:ctrlPr>
                      </m:sSubPr>
                      <m:e>
                        <m:f>
                          <m:fPr>
                            <m:ctrlPr>
                              <a:rPr lang="de-CH" i="1">
                                <a:latin typeface="Cambria Math" panose="02040503050406030204" pitchFamily="18" charset="0"/>
                              </a:rPr>
                            </m:ctrlPr>
                          </m:fPr>
                          <m:num>
                            <m:r>
                              <a:rPr lang="de-CH" i="1">
                                <a:latin typeface="Cambria Math" panose="02040503050406030204" pitchFamily="18" charset="0"/>
                                <a:ea typeface="Cambria Math" panose="02040503050406030204" pitchFamily="18" charset="0"/>
                              </a:rPr>
                              <m:t>𝜔</m:t>
                            </m:r>
                          </m:num>
                          <m:den>
                            <m:r>
                              <a:rPr lang="de-CH" i="1">
                                <a:latin typeface="Cambria Math" panose="02040503050406030204" pitchFamily="18" charset="0"/>
                              </a:rPr>
                              <m:t>𝑐</m:t>
                            </m:r>
                          </m:den>
                        </m:f>
                        <m:r>
                          <a:rPr lang="de-CH" b="0" i="1" smtClean="0">
                            <a:latin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𝑇</m:t>
                        </m:r>
                      </m:sub>
                    </m:sSub>
                    <m:r>
                      <a:rPr lang="de-CH" i="1">
                        <a:latin typeface="Cambria Math" panose="02040503050406030204" pitchFamily="18" charset="0"/>
                      </a:rPr>
                      <m:t>∙</m:t>
                    </m:r>
                    <m:r>
                      <a:rPr lang="de-CH" i="1">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𝑇</m:t>
                        </m:r>
                      </m:sub>
                    </m:sSub>
                  </m:oMath>
                </a14:m>
                <a:r>
                  <a:rPr lang="en-US" dirty="0"/>
                  <a:t>  or   </a:t>
                </a:r>
                <a14:m>
                  <m:oMath xmlns:m="http://schemas.openxmlformats.org/officeDocument/2006/math">
                    <m:f>
                      <m:fPr>
                        <m:ctrlPr>
                          <a:rPr lang="de-CH" i="1">
                            <a:latin typeface="Cambria Math" panose="02040503050406030204" pitchFamily="18" charset="0"/>
                          </a:rPr>
                        </m:ctrlPr>
                      </m:fPr>
                      <m:num>
                        <m:r>
                          <a:rPr lang="de-CH" i="1">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num>
                      <m:den>
                        <m:r>
                          <a:rPr lang="de-CH" i="1">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𝑇</m:t>
                            </m:r>
                          </m:sub>
                        </m:sSub>
                      </m:den>
                    </m:f>
                    <m:r>
                      <a:rPr lang="de-CH" b="0" i="1" smtClean="0">
                        <a:latin typeface="Cambria Math" panose="02040503050406030204" pitchFamily="18" charset="0"/>
                        <a:ea typeface="Cambria Math" panose="02040503050406030204" pitchFamily="18" charset="0"/>
                      </a:rPr>
                      <m:t>=</m:t>
                    </m:r>
                    <m:f>
                      <m:fPr>
                        <m:ctrlPr>
                          <a:rPr lang="de-CH" b="0" i="1" smtClean="0">
                            <a:latin typeface="Cambria Math" panose="02040503050406030204" pitchFamily="18" charset="0"/>
                            <a:ea typeface="Cambria Math" panose="02040503050406030204" pitchFamily="18" charset="0"/>
                          </a:rPr>
                        </m:ctrlPr>
                      </m:fPr>
                      <m:num>
                        <m:sSub>
                          <m:sSubPr>
                            <m:ctrlPr>
                              <a:rPr lang="de-CH" i="1">
                                <a:latin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𝑇</m:t>
                            </m:r>
                          </m:sub>
                        </m:sSub>
                      </m:num>
                      <m:den>
                        <m:sSub>
                          <m:sSubPr>
                            <m:ctrlPr>
                              <a:rPr lang="de-CH" i="1">
                                <a:latin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𝐼</m:t>
                            </m:r>
                          </m:sub>
                        </m:sSub>
                      </m:den>
                    </m:f>
                    <m:r>
                      <a:rPr lang="de-CH" b="0" i="1" smtClean="0">
                        <a:latin typeface="Cambria Math" panose="02040503050406030204" pitchFamily="18" charset="0"/>
                        <a:ea typeface="Cambria Math" panose="02040503050406030204" pitchFamily="18" charset="0"/>
                      </a:rPr>
                      <m:t>=</m:t>
                    </m:r>
                    <m:sSub>
                      <m:sSubPr>
                        <m:ctrlPr>
                          <a:rPr lang="de-CH" b="0" i="1" smtClean="0">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𝑟𝑒𝑙</m:t>
                        </m:r>
                      </m:sub>
                    </m:sSub>
                  </m:oMath>
                </a14:m>
                <a:r>
                  <a:rPr lang="en-US" dirty="0"/>
                  <a:t>            Snell’s law of refraction    </a:t>
                </a:r>
              </a:p>
            </p:txBody>
          </p:sp>
        </mc:Choice>
        <mc:Fallback xmlns="">
          <p:sp>
            <p:nvSpPr>
              <p:cNvPr id="8" name="Rechteck 7"/>
              <p:cNvSpPr>
                <a:spLocks noRot="1" noChangeAspect="1" noMove="1" noResize="1" noEditPoints="1" noAdjustHandles="1" noChangeArrowheads="1" noChangeShapeType="1" noTextEdit="1"/>
              </p:cNvSpPr>
              <p:nvPr/>
            </p:nvSpPr>
            <p:spPr>
              <a:xfrm>
                <a:off x="657321" y="5914798"/>
                <a:ext cx="10641952" cy="531299"/>
              </a:xfrm>
              <a:prstGeom prst="rect">
                <a:avLst/>
              </a:prstGeom>
              <a:blipFill>
                <a:blip r:embed="rId10"/>
                <a:stretch>
                  <a:fillRect b="-1149"/>
                </a:stretch>
              </a:blipFill>
            </p:spPr>
            <p:txBody>
              <a:bodyPr/>
              <a:lstStyle/>
              <a:p>
                <a:r>
                  <a:rPr lang="de-CH">
                    <a:noFill/>
                  </a:rPr>
                  <a:t> </a:t>
                </a:r>
              </a:p>
            </p:txBody>
          </p:sp>
        </mc:Fallback>
      </mc:AlternateContent>
    </p:spTree>
    <p:extLst>
      <p:ext uri="{BB962C8B-B14F-4D97-AF65-F5344CB8AC3E}">
        <p14:creationId xmlns:p14="http://schemas.microsoft.com/office/powerpoint/2010/main" val="269542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Rechteck 19"/>
              <p:cNvSpPr/>
              <p:nvPr/>
            </p:nvSpPr>
            <p:spPr>
              <a:xfrm>
                <a:off x="585001" y="888050"/>
                <a:ext cx="11467299" cy="1200329"/>
              </a:xfrm>
              <a:prstGeom prst="rect">
                <a:avLst/>
              </a:prstGeom>
            </p:spPr>
            <p:txBody>
              <a:bodyPr wrap="square">
                <a:spAutoFit/>
              </a:bodyPr>
              <a:lstStyle/>
              <a:p>
                <a:r>
                  <a:rPr lang="en-US" dirty="0"/>
                  <a:t>For the amplitudes of the tangential electric field, the following relation holds</a:t>
                </a:r>
                <a:r>
                  <a:rPr lang="en-US" i="1"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i="1">
                            <a:latin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i="1">
                            <a:latin typeface="Cambria Math" panose="02040503050406030204" pitchFamily="18" charset="0"/>
                          </a:rPr>
                          <m:t>𝑅</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i="1">
                            <a:latin typeface="Cambria Math" panose="02040503050406030204" pitchFamily="18" charset="0"/>
                          </a:rPr>
                          <m:t>𝑇</m:t>
                        </m:r>
                      </m:sub>
                    </m:sSub>
                  </m:oMath>
                </a14:m>
                <a:r>
                  <a:rPr lang="en-US" dirty="0"/>
                  <a:t>. To obtain the amplitude ratios, the continuity of the magnetic field at the boundary has to be invoked. We here just give the results (Fresnel </a:t>
                </a:r>
                <a:r>
                  <a:rPr lang="en-US" dirty="0" err="1"/>
                  <a:t>equ</a:t>
                </a:r>
                <a:r>
                  <a:rPr lang="en-US" dirty="0"/>
                  <a:t>.):</a:t>
                </a:r>
              </a:p>
              <a:p>
                <a:r>
                  <a:rPr lang="en-US" dirty="0"/>
                  <a:t> </a:t>
                </a:r>
              </a:p>
              <a:p>
                <a:endParaRPr lang="en-US" dirty="0"/>
              </a:p>
            </p:txBody>
          </p:sp>
        </mc:Choice>
        <mc:Fallback xmlns="">
          <p:sp>
            <p:nvSpPr>
              <p:cNvPr id="20" name="Rechteck 19"/>
              <p:cNvSpPr>
                <a:spLocks noRot="1" noChangeAspect="1" noMove="1" noResize="1" noEditPoints="1" noAdjustHandles="1" noChangeArrowheads="1" noChangeShapeType="1" noTextEdit="1"/>
              </p:cNvSpPr>
              <p:nvPr/>
            </p:nvSpPr>
            <p:spPr>
              <a:xfrm>
                <a:off x="585001" y="888050"/>
                <a:ext cx="11467299" cy="1200329"/>
              </a:xfrm>
              <a:prstGeom prst="rect">
                <a:avLst/>
              </a:prstGeom>
              <a:blipFill>
                <a:blip r:embed="rId2"/>
                <a:stretch>
                  <a:fillRect l="-478" t="-3046" r="-425"/>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23" name="Rechteck 22"/>
              <p:cNvSpPr/>
              <p:nvPr/>
            </p:nvSpPr>
            <p:spPr>
              <a:xfrm>
                <a:off x="622062" y="1554111"/>
                <a:ext cx="4179093" cy="402931"/>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0</m:t>
                        </m:r>
                      </m:sub>
                    </m:sSub>
                  </m:oMath>
                </a14:m>
                <a:r>
                  <a:rPr lang="en-US" i="1" dirty="0"/>
                  <a:t> perpendicular to the plane of incidence</a:t>
                </a:r>
              </a:p>
            </p:txBody>
          </p:sp>
        </mc:Choice>
        <mc:Fallback xmlns="">
          <p:sp>
            <p:nvSpPr>
              <p:cNvPr id="23" name="Rechteck 22"/>
              <p:cNvSpPr>
                <a:spLocks noRot="1" noChangeAspect="1" noMove="1" noResize="1" noEditPoints="1" noAdjustHandles="1" noChangeArrowheads="1" noChangeShapeType="1" noTextEdit="1"/>
              </p:cNvSpPr>
              <p:nvPr/>
            </p:nvSpPr>
            <p:spPr>
              <a:xfrm>
                <a:off x="622062" y="1554111"/>
                <a:ext cx="4179093" cy="402931"/>
              </a:xfrm>
              <a:prstGeom prst="rect">
                <a:avLst/>
              </a:prstGeom>
              <a:blipFill>
                <a:blip r:embed="rId3"/>
                <a:stretch>
                  <a:fillRect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hteck 29"/>
              <p:cNvSpPr/>
              <p:nvPr/>
            </p:nvSpPr>
            <p:spPr>
              <a:xfrm>
                <a:off x="637248" y="2013348"/>
                <a:ext cx="2617833" cy="669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i="1">
                                  <a:latin typeface="Cambria Math" panose="02040503050406030204" pitchFamily="18" charset="0"/>
                                </a:rPr>
                                <m:t>𝑅</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b="0" i="1" smtClean="0">
                                  <a:latin typeface="Cambria Math" panose="02040503050406030204" pitchFamily="18" charset="0"/>
                                </a:rPr>
                                <m:t>𝐼</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sin</m:t>
                          </m:r>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m:t>
                          </m:r>
                        </m:num>
                        <m:den>
                          <m:r>
                            <m:rPr>
                              <m:sty m:val="p"/>
                            </m:rPr>
                            <a:rPr lang="en-US">
                              <a:latin typeface="Cambria Math" panose="02040503050406030204" pitchFamily="18" charset="0"/>
                            </a:rPr>
                            <m:t>sin</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𝑇</m:t>
                              </m:r>
                            </m:sub>
                          </m:sSub>
                          <m:r>
                            <a:rPr lang="en-US" i="1">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30" name="Rechteck 29"/>
              <p:cNvSpPr>
                <a:spLocks noRot="1" noChangeAspect="1" noMove="1" noResize="1" noEditPoints="1" noAdjustHandles="1" noChangeArrowheads="1" noChangeShapeType="1" noTextEdit="1"/>
              </p:cNvSpPr>
              <p:nvPr/>
            </p:nvSpPr>
            <p:spPr>
              <a:xfrm>
                <a:off x="637248" y="2013348"/>
                <a:ext cx="2617833" cy="6690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hteck 30"/>
              <p:cNvSpPr/>
              <p:nvPr/>
            </p:nvSpPr>
            <p:spPr>
              <a:xfrm>
                <a:off x="637248" y="2842906"/>
                <a:ext cx="3059043" cy="6790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b="0" i="1" smtClean="0">
                                  <a:latin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b="0" i="1" smtClean="0">
                                  <a:latin typeface="Cambria Math" panose="02040503050406030204" pitchFamily="18" charset="0"/>
                                </a:rPr>
                                <m:t>𝐼</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𝑇</m:t>
                                      </m:r>
                                    </m:sub>
                                  </m:sSub>
                                </m:e>
                              </m:d>
                            </m:e>
                          </m:func>
                          <m:r>
                            <m:rPr>
                              <m:sty m:val="p"/>
                            </m:rPr>
                            <a:rPr lang="en-US" b="0" i="0" smtClean="0">
                              <a:latin typeface="Cambria Math" panose="02040503050406030204" pitchFamily="18" charset="0"/>
                              <a:ea typeface="Cambria Math" panose="02040503050406030204" pitchFamily="18" charset="0"/>
                            </a:rPr>
                            <m:t>cos</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m:t>
                          </m:r>
                        </m:num>
                        <m:den>
                          <m:r>
                            <m:rPr>
                              <m:sty m:val="p"/>
                            </m:rPr>
                            <a:rPr lang="en-US">
                              <a:latin typeface="Cambria Math" panose="02040503050406030204" pitchFamily="18" charset="0"/>
                            </a:rPr>
                            <m:t>sin</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𝑇</m:t>
                              </m:r>
                            </m:sub>
                          </m:sSub>
                          <m:r>
                            <a:rPr lang="en-US" i="1">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31" name="Rechteck 30"/>
              <p:cNvSpPr>
                <a:spLocks noRot="1" noChangeAspect="1" noMove="1" noResize="1" noEditPoints="1" noAdjustHandles="1" noChangeArrowheads="1" noChangeShapeType="1" noTextEdit="1"/>
              </p:cNvSpPr>
              <p:nvPr/>
            </p:nvSpPr>
            <p:spPr>
              <a:xfrm>
                <a:off x="637248" y="2842906"/>
                <a:ext cx="3059043" cy="6790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hteck 31"/>
              <p:cNvSpPr/>
              <p:nvPr/>
            </p:nvSpPr>
            <p:spPr>
              <a:xfrm>
                <a:off x="5991673" y="1554111"/>
                <a:ext cx="3557192" cy="402931"/>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𝐸</m:t>
                            </m:r>
                          </m:e>
                        </m:acc>
                      </m:e>
                      <m:sub>
                        <m:r>
                          <a:rPr lang="en-US" i="1">
                            <a:latin typeface="Cambria Math" panose="02040503050406030204" pitchFamily="18" charset="0"/>
                          </a:rPr>
                          <m:t>0</m:t>
                        </m:r>
                      </m:sub>
                    </m:sSub>
                  </m:oMath>
                </a14:m>
                <a:r>
                  <a:rPr lang="en-US" i="1" dirty="0"/>
                  <a:t> parallel to the plane of incidence</a:t>
                </a:r>
              </a:p>
            </p:txBody>
          </p:sp>
        </mc:Choice>
        <mc:Fallback xmlns="">
          <p:sp>
            <p:nvSpPr>
              <p:cNvPr id="32" name="Rechteck 31"/>
              <p:cNvSpPr>
                <a:spLocks noRot="1" noChangeAspect="1" noMove="1" noResize="1" noEditPoints="1" noAdjustHandles="1" noChangeArrowheads="1" noChangeShapeType="1" noTextEdit="1"/>
              </p:cNvSpPr>
              <p:nvPr/>
            </p:nvSpPr>
            <p:spPr>
              <a:xfrm>
                <a:off x="5991673" y="1554111"/>
                <a:ext cx="3557192" cy="402931"/>
              </a:xfrm>
              <a:prstGeom prst="rect">
                <a:avLst/>
              </a:prstGeom>
              <a:blipFill>
                <a:blip r:embed="rId6"/>
                <a:stretch>
                  <a:fillRect r="-172"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hteck 32"/>
              <p:cNvSpPr/>
              <p:nvPr/>
            </p:nvSpPr>
            <p:spPr>
              <a:xfrm>
                <a:off x="5991673" y="2013348"/>
                <a:ext cx="2605007" cy="669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smtClean="0">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i="1">
                                  <a:latin typeface="Cambria Math" panose="02040503050406030204" pitchFamily="18" charset="0"/>
                                </a:rPr>
                                <m:t>𝑅</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b="0" i="1" smtClean="0">
                                  <a:latin typeface="Cambria Math" panose="02040503050406030204" pitchFamily="18" charset="0"/>
                                </a:rPr>
                                <m:t>𝐼</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tan</m:t>
                          </m:r>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m:t>
                          </m:r>
                        </m:num>
                        <m:den>
                          <m:r>
                            <m:rPr>
                              <m:sty m:val="p"/>
                            </m:rPr>
                            <a:rPr lang="en-US" b="0" i="0" smtClean="0">
                              <a:latin typeface="Cambria Math" panose="02040503050406030204" pitchFamily="18" charset="0"/>
                            </a:rPr>
                            <m:t>tan</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𝑇</m:t>
                              </m:r>
                            </m:sub>
                          </m:sSub>
                          <m:r>
                            <a:rPr lang="en-US" i="1">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33" name="Rechteck 32"/>
              <p:cNvSpPr>
                <a:spLocks noRot="1" noChangeAspect="1" noMove="1" noResize="1" noEditPoints="1" noAdjustHandles="1" noChangeArrowheads="1" noChangeShapeType="1" noTextEdit="1"/>
              </p:cNvSpPr>
              <p:nvPr/>
            </p:nvSpPr>
            <p:spPr>
              <a:xfrm>
                <a:off x="5991673" y="2013348"/>
                <a:ext cx="2605007" cy="669094"/>
              </a:xfrm>
              <a:prstGeom prst="rect">
                <a:avLst/>
              </a:prstGeom>
              <a:blipFill>
                <a:blip r:embed="rId7"/>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34" name="Rechteck 33"/>
              <p:cNvSpPr/>
              <p:nvPr/>
            </p:nvSpPr>
            <p:spPr>
              <a:xfrm>
                <a:off x="5991673" y="2842906"/>
                <a:ext cx="3935052" cy="6790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b="0" i="1" smtClean="0">
                                  <a:latin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b="0" i="1" smtClean="0">
                                  <a:latin typeface="Cambria Math" panose="02040503050406030204" pitchFamily="18" charset="0"/>
                                </a:rPr>
                                <m:t>𝐼</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𝑇</m:t>
                                      </m:r>
                                    </m:sub>
                                  </m:sSub>
                                </m:e>
                              </m:d>
                            </m:e>
                          </m:func>
                          <m:r>
                            <m:rPr>
                              <m:sty m:val="p"/>
                            </m:rPr>
                            <a:rPr lang="en-US" b="0" i="0" smtClean="0">
                              <a:latin typeface="Cambria Math" panose="02040503050406030204" pitchFamily="18" charset="0"/>
                              <a:ea typeface="Cambria Math" panose="02040503050406030204" pitchFamily="18" charset="0"/>
                            </a:rPr>
                            <m:t>cos</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m:t>
                          </m:r>
                        </m:num>
                        <m:den>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𝑇</m:t>
                                      </m:r>
                                    </m:sub>
                                  </m:sSub>
                                </m:e>
                              </m:d>
                            </m:e>
                          </m:func>
                          <m:r>
                            <m:rPr>
                              <m:sty m:val="p"/>
                            </m:rPr>
                            <a:rPr lang="en-US" b="0" i="0" smtClean="0">
                              <a:latin typeface="Cambria Math" panose="02040503050406030204" pitchFamily="18" charset="0"/>
                              <a:ea typeface="Cambria Math" panose="02040503050406030204" pitchFamily="18" charset="0"/>
                            </a:rPr>
                            <m:t>cos</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m:t>
                          </m:r>
                        </m:den>
                      </m:f>
                    </m:oMath>
                  </m:oMathPara>
                </a14:m>
                <a:endParaRPr lang="en-US" dirty="0"/>
              </a:p>
            </p:txBody>
          </p:sp>
        </mc:Choice>
        <mc:Fallback xmlns="">
          <p:sp>
            <p:nvSpPr>
              <p:cNvPr id="34" name="Rechteck 33"/>
              <p:cNvSpPr>
                <a:spLocks noRot="1" noChangeAspect="1" noMove="1" noResize="1" noEditPoints="1" noAdjustHandles="1" noChangeArrowheads="1" noChangeShapeType="1" noTextEdit="1"/>
              </p:cNvSpPr>
              <p:nvPr/>
            </p:nvSpPr>
            <p:spPr>
              <a:xfrm>
                <a:off x="5991673" y="2842906"/>
                <a:ext cx="3935052" cy="679032"/>
              </a:xfrm>
              <a:prstGeom prst="rect">
                <a:avLst/>
              </a:prstGeom>
              <a:blipFill>
                <a:blip r:embed="rId8"/>
                <a:stretch>
                  <a:fillRect/>
                </a:stretch>
              </a:blipFill>
            </p:spPr>
            <p:txBody>
              <a:bodyPr/>
              <a:lstStyle/>
              <a:p>
                <a:r>
                  <a:rPr lang="de-CH">
                    <a:noFill/>
                  </a:rPr>
                  <a:t> </a:t>
                </a:r>
              </a:p>
            </p:txBody>
          </p:sp>
        </mc:Fallback>
      </mc:AlternateContent>
      <p:sp>
        <p:nvSpPr>
          <p:cNvPr id="40" name="Rechteck 39"/>
          <p:cNvSpPr/>
          <p:nvPr/>
        </p:nvSpPr>
        <p:spPr>
          <a:xfrm>
            <a:off x="575826" y="350058"/>
            <a:ext cx="2900922" cy="461665"/>
          </a:xfrm>
          <a:prstGeom prst="rect">
            <a:avLst/>
          </a:prstGeom>
        </p:spPr>
        <p:txBody>
          <a:bodyPr wrap="none">
            <a:spAutoFit/>
          </a:bodyPr>
          <a:lstStyle/>
          <a:p>
            <a:r>
              <a:rPr lang="en-US" sz="2400" i="1" dirty="0"/>
              <a:t>The Fresnel equations</a:t>
            </a:r>
            <a:endParaRPr lang="en-US" sz="2400" dirty="0"/>
          </a:p>
        </p:txBody>
      </p:sp>
      <p:sp>
        <p:nvSpPr>
          <p:cNvPr id="16" name="Rechteck 15"/>
          <p:cNvSpPr/>
          <p:nvPr/>
        </p:nvSpPr>
        <p:spPr>
          <a:xfrm>
            <a:off x="4343492" y="2392283"/>
            <a:ext cx="559769" cy="369332"/>
          </a:xfrm>
          <a:prstGeom prst="rect">
            <a:avLst/>
          </a:prstGeom>
        </p:spPr>
        <p:txBody>
          <a:bodyPr wrap="none">
            <a:spAutoFit/>
          </a:bodyPr>
          <a:lstStyle/>
          <a:p>
            <a:r>
              <a:rPr lang="en-US" i="1" dirty="0"/>
              <a:t>(16)</a:t>
            </a:r>
            <a:endParaRPr lang="en-US" dirty="0"/>
          </a:p>
        </p:txBody>
      </p:sp>
      <p:sp>
        <p:nvSpPr>
          <p:cNvPr id="17" name="Rechteck 16"/>
          <p:cNvSpPr/>
          <p:nvPr/>
        </p:nvSpPr>
        <p:spPr>
          <a:xfrm>
            <a:off x="10482137" y="2392283"/>
            <a:ext cx="559769" cy="369332"/>
          </a:xfrm>
          <a:prstGeom prst="rect">
            <a:avLst/>
          </a:prstGeom>
        </p:spPr>
        <p:txBody>
          <a:bodyPr wrap="none">
            <a:spAutoFit/>
          </a:bodyPr>
          <a:lstStyle/>
          <a:p>
            <a:r>
              <a:rPr lang="en-US" i="1" dirty="0"/>
              <a:t>(17)</a:t>
            </a:r>
            <a:endParaRPr lang="en-US" dirty="0"/>
          </a:p>
        </p:txBody>
      </p:sp>
      <p:sp>
        <p:nvSpPr>
          <p:cNvPr id="19" name="Rechteck 18"/>
          <p:cNvSpPr/>
          <p:nvPr/>
        </p:nvSpPr>
        <p:spPr>
          <a:xfrm>
            <a:off x="622062" y="3762453"/>
            <a:ext cx="9377247" cy="369332"/>
          </a:xfrm>
          <a:prstGeom prst="rect">
            <a:avLst/>
          </a:prstGeom>
        </p:spPr>
        <p:txBody>
          <a:bodyPr wrap="none">
            <a:spAutoFit/>
          </a:bodyPr>
          <a:lstStyle/>
          <a:p>
            <a:r>
              <a:rPr lang="en-US" dirty="0"/>
              <a:t>A different formulation is often found and can be obtained using the trigonometric add. theorem: </a:t>
            </a:r>
          </a:p>
        </p:txBody>
      </p:sp>
      <mc:AlternateContent xmlns:mc="http://schemas.openxmlformats.org/markup-compatibility/2006" xmlns:a14="http://schemas.microsoft.com/office/drawing/2010/main">
        <mc:Choice Requires="a14">
          <p:sp>
            <p:nvSpPr>
              <p:cNvPr id="21" name="Rechteck 20"/>
              <p:cNvSpPr/>
              <p:nvPr/>
            </p:nvSpPr>
            <p:spPr>
              <a:xfrm>
                <a:off x="637248" y="4161398"/>
                <a:ext cx="3070071" cy="6790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𝐼</m:t>
                                      </m:r>
                                    </m:sub>
                                  </m:sSub>
                                </m:e>
                              </m:d>
                            </m:e>
                          </m:func>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𝑇</m:t>
                              </m:r>
                            </m:sub>
                          </m:sSub>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c</m:t>
                              </m:r>
                              <m:r>
                                <a:rPr lang="en-US" b="0" i="1" smtClean="0">
                                  <a:latin typeface="Cambria Math" panose="02040503050406030204" pitchFamily="18" charset="0"/>
                                </a:rPr>
                                <m:t>𝑜𝑠</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𝑇</m:t>
                                      </m:r>
                                    </m:sub>
                                  </m:sSub>
                                </m:e>
                              </m:d>
                            </m:e>
                          </m:func>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e>
                              </m:d>
                              <m:r>
                                <a:rPr lang="en-US" i="1">
                                  <a:latin typeface="Cambria Math" panose="02040503050406030204" pitchFamily="18" charset="0"/>
                                  <a:ea typeface="Cambria Math" panose="02040503050406030204" pitchFamily="18" charset="0"/>
                                </a:rPr>
                                <m:t>+</m:t>
                              </m:r>
                            </m:e>
                          </m:func>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𝑇</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m:t>
                              </m:r>
                              <m:r>
                                <a:rPr lang="en-US" i="1">
                                  <a:latin typeface="Cambria Math" panose="02040503050406030204" pitchFamily="18" charset="0"/>
                                </a:rPr>
                                <m:t>𝑜𝑠</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𝑇</m:t>
                                      </m:r>
                                    </m:sub>
                                  </m:sSub>
                                </m:e>
                              </m:d>
                            </m:e>
                          </m:func>
                        </m:den>
                      </m:f>
                    </m:oMath>
                  </m:oMathPara>
                </a14:m>
                <a:endParaRPr lang="en-US" dirty="0"/>
              </a:p>
            </p:txBody>
          </p:sp>
        </mc:Choice>
        <mc:Fallback xmlns="">
          <p:sp>
            <p:nvSpPr>
              <p:cNvPr id="21" name="Rechteck 20"/>
              <p:cNvSpPr>
                <a:spLocks noRot="1" noChangeAspect="1" noMove="1" noResize="1" noEditPoints="1" noAdjustHandles="1" noChangeArrowheads="1" noChangeShapeType="1" noTextEdit="1"/>
              </p:cNvSpPr>
              <p:nvPr/>
            </p:nvSpPr>
            <p:spPr>
              <a:xfrm>
                <a:off x="637248" y="4161398"/>
                <a:ext cx="3070071" cy="6790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hteck 21"/>
              <p:cNvSpPr/>
              <p:nvPr/>
            </p:nvSpPr>
            <p:spPr>
              <a:xfrm>
                <a:off x="637248" y="4990956"/>
                <a:ext cx="3061607" cy="6652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2</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r>
                            <m:rPr>
                              <m:sty m:val="p"/>
                            </m:rPr>
                            <a:rPr lang="en-US" b="0" i="0" smtClean="0">
                              <a:latin typeface="Cambria Math" panose="02040503050406030204" pitchFamily="18" charset="0"/>
                              <a:ea typeface="Cambria Math" panose="02040503050406030204" pitchFamily="18" charset="0"/>
                            </a:rPr>
                            <m:t>cos</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e>
                              </m:d>
                              <m:r>
                                <a:rPr lang="en-US" i="1">
                                  <a:latin typeface="Cambria Math" panose="02040503050406030204" pitchFamily="18" charset="0"/>
                                  <a:ea typeface="Cambria Math" panose="02040503050406030204" pitchFamily="18" charset="0"/>
                                </a:rPr>
                                <m:t>+</m:t>
                              </m:r>
                            </m:e>
                          </m:func>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𝑇</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m:t>
                              </m:r>
                              <m:r>
                                <a:rPr lang="en-US" i="1">
                                  <a:latin typeface="Cambria Math" panose="02040503050406030204" pitchFamily="18" charset="0"/>
                                </a:rPr>
                                <m:t>𝑜𝑠</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𝑇</m:t>
                                      </m:r>
                                    </m:sub>
                                  </m:sSub>
                                </m:e>
                              </m:d>
                            </m:e>
                          </m:func>
                        </m:den>
                      </m:f>
                    </m:oMath>
                  </m:oMathPara>
                </a14:m>
                <a:endParaRPr lang="en-US" dirty="0"/>
              </a:p>
            </p:txBody>
          </p:sp>
        </mc:Choice>
        <mc:Fallback xmlns="">
          <p:sp>
            <p:nvSpPr>
              <p:cNvPr id="22" name="Rechteck 21"/>
              <p:cNvSpPr>
                <a:spLocks noRot="1" noChangeAspect="1" noMove="1" noResize="1" noEditPoints="1" noAdjustHandles="1" noChangeArrowheads="1" noChangeShapeType="1" noTextEdit="1"/>
              </p:cNvSpPr>
              <p:nvPr/>
            </p:nvSpPr>
            <p:spPr>
              <a:xfrm>
                <a:off x="637248" y="4990956"/>
                <a:ext cx="3061607" cy="66524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hteck 23"/>
              <p:cNvSpPr/>
              <p:nvPr/>
            </p:nvSpPr>
            <p:spPr>
              <a:xfrm>
                <a:off x="5991673" y="4161398"/>
                <a:ext cx="3029997" cy="675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𝐼</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𝑇</m:t>
                                      </m:r>
                                    </m:sub>
                                  </m:sSub>
                                </m:e>
                              </m:d>
                            </m:e>
                          </m:fun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𝑇</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m:t>
                              </m:r>
                              <m:r>
                                <a:rPr lang="en-US" i="1">
                                  <a:latin typeface="Cambria Math" panose="02040503050406030204" pitchFamily="18" charset="0"/>
                                </a:rPr>
                                <m:t>𝑜𝑠</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𝐼</m:t>
                                      </m:r>
                                    </m:sub>
                                  </m:sSub>
                                </m:e>
                              </m:d>
                            </m:e>
                          </m:func>
                        </m:num>
                        <m:den>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m:t>
                              </m:r>
                              <m:r>
                                <a:rPr lang="en-US" i="1">
                                  <a:latin typeface="Cambria Math" panose="02040503050406030204" pitchFamily="18" charset="0"/>
                                </a:rPr>
                                <m:t>𝑜𝑠</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𝑇</m:t>
                                      </m:r>
                                    </m:sub>
                                  </m:sSub>
                                </m:e>
                              </m:d>
                              <m:r>
                                <a:rPr lang="de-CH"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𝑇</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e>
                                  </m:d>
                                </m:e>
                              </m:func>
                            </m:e>
                          </m:func>
                        </m:den>
                      </m:f>
                    </m:oMath>
                  </m:oMathPara>
                </a14:m>
                <a:endParaRPr lang="en-US" dirty="0"/>
              </a:p>
            </p:txBody>
          </p:sp>
        </mc:Choice>
        <mc:Fallback xmlns="">
          <p:sp>
            <p:nvSpPr>
              <p:cNvPr id="24" name="Rechteck 23"/>
              <p:cNvSpPr>
                <a:spLocks noRot="1" noChangeAspect="1" noMove="1" noResize="1" noEditPoints="1" noAdjustHandles="1" noChangeArrowheads="1" noChangeShapeType="1" noTextEdit="1"/>
              </p:cNvSpPr>
              <p:nvPr/>
            </p:nvSpPr>
            <p:spPr>
              <a:xfrm>
                <a:off x="5991673" y="4161398"/>
                <a:ext cx="3029997" cy="675185"/>
              </a:xfrm>
              <a:prstGeom prst="rect">
                <a:avLst/>
              </a:prstGeom>
              <a:blipFill>
                <a:blip r:embed="rId11"/>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25" name="Rechteck 24"/>
              <p:cNvSpPr/>
              <p:nvPr/>
            </p:nvSpPr>
            <p:spPr>
              <a:xfrm>
                <a:off x="5991673" y="4990956"/>
                <a:ext cx="3105978" cy="6652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r>
                            <m:rPr>
                              <m:sty m:val="p"/>
                            </m:rPr>
                            <a:rPr lang="en-US">
                              <a:latin typeface="Cambria Math" panose="02040503050406030204" pitchFamily="18" charset="0"/>
                              <a:ea typeface="Cambria Math" panose="02040503050406030204" pitchFamily="18" charset="0"/>
                            </a:rPr>
                            <m:t>cos</m:t>
                          </m:r>
                          <m:r>
                            <a:rPr lang="en-US" i="1">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𝑇</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e>
                              </m:d>
                              <m:r>
                                <a:rPr lang="en-US" i="1">
                                  <a:latin typeface="Cambria Math" panose="02040503050406030204" pitchFamily="18" charset="0"/>
                                  <a:ea typeface="Cambria Math" panose="02040503050406030204" pitchFamily="18" charset="0"/>
                                </a:rPr>
                                <m:t>+</m:t>
                              </m:r>
                            </m:e>
                          </m:func>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𝐼</m:t>
                              </m:r>
                            </m:sub>
                          </m:sSub>
                          <m:func>
                            <m:funcPr>
                              <m:ctrlPr>
                                <a:rPr lang="en-US" i="1">
                                  <a:latin typeface="Cambria Math" panose="02040503050406030204" pitchFamily="18" charset="0"/>
                                </a:rPr>
                              </m:ctrlPr>
                            </m:funcPr>
                            <m:fName>
                              <m:r>
                                <m:rPr>
                                  <m:sty m:val="p"/>
                                </m:rPr>
                                <a:rPr lang="en-US">
                                  <a:latin typeface="Cambria Math" panose="02040503050406030204" pitchFamily="18" charset="0"/>
                                </a:rPr>
                                <m:t>c</m:t>
                              </m:r>
                              <m:r>
                                <a:rPr lang="en-US" i="1">
                                  <a:latin typeface="Cambria Math" panose="02040503050406030204" pitchFamily="18" charset="0"/>
                                </a:rPr>
                                <m:t>𝑜𝑠</m:t>
                              </m:r>
                            </m:fName>
                            <m:e>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𝑇</m:t>
                                      </m:r>
                                    </m:sub>
                                  </m:sSub>
                                </m:e>
                              </m:d>
                            </m:e>
                          </m:func>
                        </m:den>
                      </m:f>
                    </m:oMath>
                  </m:oMathPara>
                </a14:m>
                <a:endParaRPr lang="en-US" dirty="0"/>
              </a:p>
            </p:txBody>
          </p:sp>
        </mc:Choice>
        <mc:Fallback xmlns="">
          <p:sp>
            <p:nvSpPr>
              <p:cNvPr id="25" name="Rechteck 24"/>
              <p:cNvSpPr>
                <a:spLocks noRot="1" noChangeAspect="1" noMove="1" noResize="1" noEditPoints="1" noAdjustHandles="1" noChangeArrowheads="1" noChangeShapeType="1" noTextEdit="1"/>
              </p:cNvSpPr>
              <p:nvPr/>
            </p:nvSpPr>
            <p:spPr>
              <a:xfrm>
                <a:off x="5991673" y="4990956"/>
                <a:ext cx="3105978" cy="665247"/>
              </a:xfrm>
              <a:prstGeom prst="rect">
                <a:avLst/>
              </a:prstGeom>
              <a:blipFill>
                <a:blip r:embed="rId12"/>
                <a:stretch>
                  <a:fillRect/>
                </a:stretch>
              </a:blipFill>
            </p:spPr>
            <p:txBody>
              <a:bodyPr/>
              <a:lstStyle/>
              <a:p>
                <a:r>
                  <a:rPr lang="en-US">
                    <a:noFill/>
                  </a:rPr>
                  <a:t> </a:t>
                </a:r>
              </a:p>
            </p:txBody>
          </p:sp>
        </mc:Fallback>
      </mc:AlternateContent>
      <p:sp>
        <p:nvSpPr>
          <p:cNvPr id="26" name="Rechteck 25"/>
          <p:cNvSpPr/>
          <p:nvPr/>
        </p:nvSpPr>
        <p:spPr>
          <a:xfrm>
            <a:off x="4343492" y="4540333"/>
            <a:ext cx="617477" cy="369332"/>
          </a:xfrm>
          <a:prstGeom prst="rect">
            <a:avLst/>
          </a:prstGeom>
        </p:spPr>
        <p:txBody>
          <a:bodyPr wrap="none">
            <a:spAutoFit/>
          </a:bodyPr>
          <a:lstStyle/>
          <a:p>
            <a:r>
              <a:rPr lang="en-US" i="1" dirty="0"/>
              <a:t>(16’)</a:t>
            </a:r>
            <a:endParaRPr lang="en-US" dirty="0"/>
          </a:p>
        </p:txBody>
      </p:sp>
      <p:sp>
        <p:nvSpPr>
          <p:cNvPr id="27" name="Rechteck 26"/>
          <p:cNvSpPr/>
          <p:nvPr/>
        </p:nvSpPr>
        <p:spPr>
          <a:xfrm>
            <a:off x="10482137" y="4540333"/>
            <a:ext cx="617477" cy="369332"/>
          </a:xfrm>
          <a:prstGeom prst="rect">
            <a:avLst/>
          </a:prstGeom>
        </p:spPr>
        <p:txBody>
          <a:bodyPr wrap="none">
            <a:spAutoFit/>
          </a:bodyPr>
          <a:lstStyle/>
          <a:p>
            <a:r>
              <a:rPr lang="en-US" i="1" dirty="0"/>
              <a:t>(17’)</a:t>
            </a:r>
            <a:endParaRPr lang="en-US" dirty="0"/>
          </a:p>
        </p:txBody>
      </p:sp>
      <mc:AlternateContent xmlns:mc="http://schemas.openxmlformats.org/markup-compatibility/2006" xmlns:a14="http://schemas.microsoft.com/office/drawing/2010/main">
        <mc:Choice Requires="a14">
          <p:sp>
            <p:nvSpPr>
              <p:cNvPr id="2" name="Rechteck 1"/>
              <p:cNvSpPr/>
              <p:nvPr/>
            </p:nvSpPr>
            <p:spPr>
              <a:xfrm>
                <a:off x="508000" y="5922086"/>
                <a:ext cx="10795000" cy="797013"/>
              </a:xfrm>
              <a:prstGeom prst="rect">
                <a:avLst/>
              </a:prstGeom>
            </p:spPr>
            <p:txBody>
              <a:bodyPr wrap="square">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𝑟</m:t>
                    </m:r>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i="1">
                                <a:latin typeface="Cambria Math" panose="02040503050406030204" pitchFamily="18" charset="0"/>
                              </a:rPr>
                              <m:t>𝑅</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i="1">
                                <a:latin typeface="Cambria Math" panose="02040503050406030204" pitchFamily="18" charset="0"/>
                              </a:rPr>
                              <m:t>𝐼</m:t>
                            </m:r>
                          </m:sub>
                        </m:sSub>
                      </m:den>
                    </m:f>
                    <m:r>
                      <a:rPr lang="en-US" i="1">
                        <a:latin typeface="Cambria Math" panose="02040503050406030204" pitchFamily="18" charset="0"/>
                        <a:ea typeface="Cambria Math" panose="02040503050406030204" pitchFamily="18" charset="0"/>
                      </a:rPr>
                      <m:t> </m:t>
                    </m:r>
                  </m:oMath>
                </a14:m>
                <a:r>
                  <a:rPr lang="en-US" dirty="0"/>
                  <a:t> is the reflection coefficient,  while </a:t>
                </a:r>
                <a14:m>
                  <m:oMath xmlns:m="http://schemas.openxmlformats.org/officeDocument/2006/math">
                    <m:r>
                      <m:rPr>
                        <m:sty m:val="p"/>
                      </m:rPr>
                      <a:rPr lang="en-US">
                        <a:latin typeface="Cambria Math" panose="02040503050406030204" pitchFamily="18" charset="0"/>
                        <a:ea typeface="Cambria Math" panose="02040503050406030204" pitchFamily="18" charset="0"/>
                      </a:rPr>
                      <m:t>t</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de-CH" b="0" i="1" smtClean="0">
                                <a:latin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0</m:t>
                            </m:r>
                            <m:r>
                              <a:rPr lang="en-US" i="1">
                                <a:latin typeface="Cambria Math" panose="02040503050406030204" pitchFamily="18" charset="0"/>
                              </a:rPr>
                              <m:t>𝐼</m:t>
                            </m:r>
                          </m:sub>
                        </m:sSub>
                      </m:den>
                    </m:f>
                  </m:oMath>
                </a14:m>
                <a:r>
                  <a:rPr lang="en-US" dirty="0"/>
                  <a:t>  is the transmission coefficient. </a:t>
                </a:r>
                <a14:m>
                  <m:oMath xmlns:m="http://schemas.openxmlformats.org/officeDocument/2006/math">
                    <m:r>
                      <m:rPr>
                        <m:sty m:val="p"/>
                      </m:rPr>
                      <a:rPr lang="en-US">
                        <a:latin typeface="Cambria Math" panose="02040503050406030204" pitchFamily="18" charset="0"/>
                        <a:ea typeface="Cambria Math" panose="02040503050406030204" pitchFamily="18" charset="0"/>
                      </a:rPr>
                      <m:t>R</m:t>
                    </m:r>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𝑟</m:t>
                        </m:r>
                      </m:e>
                      <m:sup>
                        <m:r>
                          <a:rPr lang="en-US" i="1">
                            <a:latin typeface="Cambria Math" panose="02040503050406030204" pitchFamily="18" charset="0"/>
                            <a:ea typeface="Cambria Math" panose="02040503050406030204" pitchFamily="18" charset="0"/>
                          </a:rPr>
                          <m:t>2</m:t>
                        </m:r>
                      </m:sup>
                    </m:sSup>
                  </m:oMath>
                </a14:m>
                <a:r>
                  <a:rPr lang="en-US" dirty="0"/>
                  <a:t> and  </a:t>
                </a:r>
                <a14:m>
                  <m:oMath xmlns:m="http://schemas.openxmlformats.org/officeDocument/2006/math">
                    <m:r>
                      <m:rPr>
                        <m:sty m:val="p"/>
                      </m:rPr>
                      <a:rPr lang="en-US">
                        <a:latin typeface="Cambria Math" panose="02040503050406030204" pitchFamily="18" charset="0"/>
                        <a:ea typeface="Cambria Math" panose="02040503050406030204" pitchFamily="18" charset="0"/>
                      </a:rPr>
                      <m:t>T</m:t>
                    </m:r>
                    <m:r>
                      <a:rPr lang="en-US">
                        <a:latin typeface="Cambria Math" panose="02040503050406030204" pitchFamily="18" charset="0"/>
                        <a:ea typeface="Cambria Math" panose="02040503050406030204" pitchFamily="18" charset="0"/>
                      </a:rPr>
                      <m:t>=1−</m:t>
                    </m:r>
                    <m:r>
                      <m:rPr>
                        <m:sty m:val="p"/>
                      </m:rPr>
                      <a:rPr lang="de-CH" b="0" i="0" smtClean="0">
                        <a:latin typeface="Cambria Math" panose="02040503050406030204" pitchFamily="18" charset="0"/>
                        <a:ea typeface="Cambria Math" panose="02040503050406030204" pitchFamily="18" charset="0"/>
                      </a:rPr>
                      <m:t>R</m:t>
                    </m:r>
                  </m:oMath>
                </a14:m>
                <a:r>
                  <a:rPr lang="en-US" dirty="0"/>
                  <a:t> are the reflectance and transmittance, respectively (intensity is proportional to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𝐸</m:t>
                        </m:r>
                      </m:e>
                      <m:sup>
                        <m:r>
                          <a:rPr lang="en-US" i="1">
                            <a:latin typeface="Cambria Math" panose="02040503050406030204" pitchFamily="18" charset="0"/>
                          </a:rPr>
                          <m:t>2</m:t>
                        </m:r>
                      </m:sup>
                    </m:sSup>
                  </m:oMath>
                </a14:m>
                <a:r>
                  <a:rPr lang="en-US" dirty="0"/>
                  <a:t>). </a:t>
                </a:r>
              </a:p>
            </p:txBody>
          </p:sp>
        </mc:Choice>
        <mc:Fallback xmlns="">
          <p:sp>
            <p:nvSpPr>
              <p:cNvPr id="2" name="Rechteck 1"/>
              <p:cNvSpPr>
                <a:spLocks noRot="1" noChangeAspect="1" noMove="1" noResize="1" noEditPoints="1" noAdjustHandles="1" noChangeArrowheads="1" noChangeShapeType="1" noTextEdit="1"/>
              </p:cNvSpPr>
              <p:nvPr/>
            </p:nvSpPr>
            <p:spPr>
              <a:xfrm>
                <a:off x="508000" y="5922086"/>
                <a:ext cx="10795000" cy="797013"/>
              </a:xfrm>
              <a:prstGeom prst="rect">
                <a:avLst/>
              </a:prstGeom>
              <a:blipFill>
                <a:blip r:embed="rId13"/>
                <a:stretch>
                  <a:fillRect l="-452" b="-11450"/>
                </a:stretch>
              </a:blipFill>
            </p:spPr>
            <p:txBody>
              <a:bodyPr/>
              <a:lstStyle/>
              <a:p>
                <a:r>
                  <a:rPr lang="de-CH">
                    <a:noFill/>
                  </a:rPr>
                  <a:t> </a:t>
                </a:r>
              </a:p>
            </p:txBody>
          </p:sp>
        </mc:Fallback>
      </mc:AlternateContent>
    </p:spTree>
    <p:extLst>
      <p:ext uri="{BB962C8B-B14F-4D97-AF65-F5344CB8AC3E}">
        <p14:creationId xmlns:p14="http://schemas.microsoft.com/office/powerpoint/2010/main" val="220616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ieren 23"/>
          <p:cNvGrpSpPr/>
          <p:nvPr/>
        </p:nvGrpSpPr>
        <p:grpSpPr>
          <a:xfrm>
            <a:off x="227399" y="2573171"/>
            <a:ext cx="3145356" cy="2621130"/>
            <a:chOff x="340485" y="2578509"/>
            <a:chExt cx="3032269" cy="2526891"/>
          </a:xfrm>
        </p:grpSpPr>
        <p:pic>
          <p:nvPicPr>
            <p:cNvPr id="20" name="Grafik 19"/>
            <p:cNvPicPr>
              <a:picLocks noChangeAspect="1"/>
            </p:cNvPicPr>
            <p:nvPr/>
          </p:nvPicPr>
          <p:blipFill>
            <a:blip r:embed="rId2"/>
            <a:stretch>
              <a:fillRect/>
            </a:stretch>
          </p:blipFill>
          <p:spPr>
            <a:xfrm>
              <a:off x="340485" y="2578509"/>
              <a:ext cx="3032269" cy="2526891"/>
            </a:xfrm>
            <a:prstGeom prst="rect">
              <a:avLst/>
            </a:prstGeom>
          </p:spPr>
        </p:pic>
        <p:sp>
          <p:nvSpPr>
            <p:cNvPr id="23" name="Rechteck 22"/>
            <p:cNvSpPr/>
            <p:nvPr/>
          </p:nvSpPr>
          <p:spPr>
            <a:xfrm>
              <a:off x="1104900" y="2773298"/>
              <a:ext cx="1454150" cy="84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hteck 28"/>
            <p:cNvSpPr/>
            <p:nvPr/>
          </p:nvSpPr>
          <p:spPr>
            <a:xfrm>
              <a:off x="1004099" y="4930824"/>
              <a:ext cx="1454150" cy="84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uppieren 13"/>
          <p:cNvGrpSpPr/>
          <p:nvPr/>
        </p:nvGrpSpPr>
        <p:grpSpPr>
          <a:xfrm>
            <a:off x="6022487" y="2568971"/>
            <a:ext cx="3153263" cy="2628832"/>
            <a:chOff x="6775728" y="2581437"/>
            <a:chExt cx="3094717" cy="2581275"/>
          </a:xfrm>
        </p:grpSpPr>
        <p:pic>
          <p:nvPicPr>
            <p:cNvPr id="1026" name="Picture 2" descr="Power coefficients: air to 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728" y="2581437"/>
              <a:ext cx="3094717" cy="2581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p:cNvSpPr/>
            <p:nvPr/>
          </p:nvSpPr>
          <p:spPr>
            <a:xfrm>
              <a:off x="7543800" y="2753342"/>
              <a:ext cx="1651000" cy="123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hteck 14"/>
            <p:cNvSpPr/>
            <p:nvPr/>
          </p:nvSpPr>
          <p:spPr>
            <a:xfrm>
              <a:off x="7543800" y="4963538"/>
              <a:ext cx="1651000" cy="123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4" name="Rechteck 3"/>
              <p:cNvSpPr/>
              <p:nvPr/>
            </p:nvSpPr>
            <p:spPr>
              <a:xfrm>
                <a:off x="575826" y="1117500"/>
                <a:ext cx="11038895" cy="375231"/>
              </a:xfrm>
              <a:prstGeom prst="rect">
                <a:avLst/>
              </a:prstGeom>
            </p:spPr>
            <p:txBody>
              <a:bodyPr wrap="square">
                <a:spAutoFit/>
              </a:bodyPr>
              <a:lstStyle/>
              <a:p>
                <a:r>
                  <a:rPr lang="en-US" dirty="0"/>
                  <a:t>For small angles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oMath>
                </a14:m>
                <a:r>
                  <a:rPr lang="en-US" dirty="0"/>
                  <a:t> and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𝑇</m:t>
                        </m:r>
                      </m:sub>
                    </m:sSub>
                  </m:oMath>
                </a14:m>
                <a:r>
                  <a:rPr lang="en-US" dirty="0"/>
                  <a:t>,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𝑟</m:t>
                        </m:r>
                      </m:e>
                      <m:sub>
                        <m:r>
                          <a:rPr lang="de-CH" i="1">
                            <a:latin typeface="Cambria Math" panose="02040503050406030204" pitchFamily="18" charset="0"/>
                            <a:ea typeface="Cambria Math" panose="02040503050406030204" pitchFamily="18" charset="0"/>
                          </a:rPr>
                          <m:t>⊥</m:t>
                        </m:r>
                      </m:sub>
                    </m:sSub>
                    <m:r>
                      <a:rPr lang="de-CH" b="0" i="0"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𝑟</m:t>
                        </m:r>
                      </m:e>
                      <m:sub>
                        <m:r>
                          <a:rPr lang="de-CH" i="1">
                            <a:latin typeface="Cambria Math" panose="02040503050406030204" pitchFamily="18" charset="0"/>
                            <a:ea typeface="Cambria Math" panose="02040503050406030204" pitchFamily="18" charset="0"/>
                          </a:rPr>
                          <m:t>∥</m:t>
                        </m:r>
                      </m:sub>
                    </m:sSub>
                  </m:oMath>
                </a14:m>
                <a:r>
                  <a:rPr lang="en-US" dirty="0"/>
                  <a:t>  and non absorbing, homogeneous, isotropic and non-magnetic media:</a:t>
                </a:r>
              </a:p>
            </p:txBody>
          </p:sp>
        </mc:Choice>
        <mc:Fallback xmlns="">
          <p:sp>
            <p:nvSpPr>
              <p:cNvPr id="4" name="Rechteck 3"/>
              <p:cNvSpPr>
                <a:spLocks noRot="1" noChangeAspect="1" noMove="1" noResize="1" noEditPoints="1" noAdjustHandles="1" noChangeArrowheads="1" noChangeShapeType="1" noTextEdit="1"/>
              </p:cNvSpPr>
              <p:nvPr/>
            </p:nvSpPr>
            <p:spPr>
              <a:xfrm>
                <a:off x="575826" y="1117500"/>
                <a:ext cx="11038895" cy="375231"/>
              </a:xfrm>
              <a:prstGeom prst="rect">
                <a:avLst/>
              </a:prstGeom>
              <a:blipFill>
                <a:blip r:embed="rId5"/>
                <a:stretch>
                  <a:fillRect l="-442" t="-6452"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hteck 4"/>
              <p:cNvSpPr/>
              <p:nvPr/>
            </p:nvSpPr>
            <p:spPr>
              <a:xfrm>
                <a:off x="575826" y="1738801"/>
                <a:ext cx="4986493" cy="7693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de-CH" smtClean="0">
                          <a:latin typeface="Cambria Math" panose="02040503050406030204" pitchFamily="18" charset="0"/>
                          <a:ea typeface="Cambria Math" panose="02040503050406030204" pitchFamily="18" charset="0"/>
                        </a:rPr>
                        <m:t>R</m:t>
                      </m:r>
                      <m:r>
                        <a:rPr lang="de-CH" b="0" i="0" smtClean="0">
                          <a:latin typeface="Cambria Math" panose="02040503050406030204" pitchFamily="18" charset="0"/>
                          <a:ea typeface="Cambria Math" panose="02040503050406030204" pitchFamily="18" charset="0"/>
                        </a:rPr>
                        <m:t>=</m:t>
                      </m:r>
                      <m:sSup>
                        <m:sSupPr>
                          <m:ctrlPr>
                            <a:rPr lang="de-CH" b="0" i="1" smtClean="0">
                              <a:latin typeface="Cambria Math" panose="02040503050406030204" pitchFamily="18" charset="0"/>
                              <a:ea typeface="Cambria Math" panose="02040503050406030204" pitchFamily="18" charset="0"/>
                            </a:rPr>
                          </m:ctrlPr>
                        </m:sSupPr>
                        <m:e>
                          <m:d>
                            <m:dPr>
                              <m:ctrlPr>
                                <a:rPr lang="de-CH" b="0" i="1" smtClean="0">
                                  <a:latin typeface="Cambria Math" panose="02040503050406030204" pitchFamily="18" charset="0"/>
                                  <a:ea typeface="Cambria Math" panose="02040503050406030204" pitchFamily="18" charset="0"/>
                                </a:rPr>
                              </m:ctrlPr>
                            </m:dPr>
                            <m:e>
                              <m:f>
                                <m:fPr>
                                  <m:ctrlPr>
                                    <a:rPr lang="de-CH" b="0" i="1" smtClean="0">
                                      <a:latin typeface="Cambria Math" panose="02040503050406030204" pitchFamily="18" charset="0"/>
                                      <a:ea typeface="Cambria Math" panose="02040503050406030204" pitchFamily="18" charset="0"/>
                                    </a:rPr>
                                  </m:ctrlPr>
                                </m:fPr>
                                <m:num>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𝑟𝑒𝑙</m:t>
                                      </m:r>
                                    </m:sub>
                                  </m:sSub>
                                  <m:r>
                                    <a:rPr lang="de-CH" b="0" i="1" smtClean="0">
                                      <a:latin typeface="Cambria Math" panose="02040503050406030204" pitchFamily="18" charset="0"/>
                                      <a:ea typeface="Cambria Math" panose="02040503050406030204" pitchFamily="18" charset="0"/>
                                    </a:rPr>
                                    <m:t>−1</m:t>
                                  </m:r>
                                </m:num>
                                <m:den>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𝑟𝑒𝑙</m:t>
                                      </m:r>
                                    </m:sub>
                                  </m:sSub>
                                  <m:r>
                                    <a:rPr lang="de-CH" b="0" i="1" smtClean="0">
                                      <a:latin typeface="Cambria Math" panose="02040503050406030204" pitchFamily="18" charset="0"/>
                                      <a:ea typeface="Cambria Math" panose="02040503050406030204" pitchFamily="18" charset="0"/>
                                    </a:rPr>
                                    <m:t>+1</m:t>
                                  </m:r>
                                </m:den>
                              </m:f>
                            </m:e>
                          </m:d>
                        </m:e>
                        <m:sup>
                          <m:r>
                            <a:rPr lang="de-CH" b="0" i="1" smtClean="0">
                              <a:latin typeface="Cambria Math" panose="02040503050406030204" pitchFamily="18" charset="0"/>
                              <a:ea typeface="Cambria Math" panose="02040503050406030204" pitchFamily="18" charset="0"/>
                            </a:rPr>
                            <m:t>2</m:t>
                          </m:r>
                        </m:sup>
                      </m:sSup>
                      <m:r>
                        <a:rPr lang="de-CH" b="0" i="0" smtClean="0">
                          <a:latin typeface="Cambria Math" panose="02040503050406030204" pitchFamily="18" charset="0"/>
                          <a:ea typeface="Cambria Math" panose="02040503050406030204" pitchFamily="18" charset="0"/>
                        </a:rPr>
                        <m:t>     </m:t>
                      </m:r>
                      <m:sSub>
                        <m:sSubPr>
                          <m:ctrlPr>
                            <a:rPr lang="de-CH" b="0" i="1" smtClean="0">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𝑟𝑒𝑙</m:t>
                          </m:r>
                        </m:sub>
                      </m:sSub>
                      <m:r>
                        <a:rPr lang="de-CH" b="0" i="0" smtClean="0">
                          <a:latin typeface="Cambria Math" panose="02040503050406030204" pitchFamily="18" charset="0"/>
                          <a:ea typeface="Cambria Math" panose="02040503050406030204" pitchFamily="18" charset="0"/>
                        </a:rPr>
                        <m:t>=</m:t>
                      </m:r>
                      <m:f>
                        <m:fPr>
                          <m:ctrlPr>
                            <a:rPr lang="de-CH" b="0" i="1" smtClean="0">
                              <a:latin typeface="Cambria Math" panose="02040503050406030204" pitchFamily="18" charset="0"/>
                              <a:ea typeface="Cambria Math" panose="02040503050406030204" pitchFamily="18" charset="0"/>
                            </a:rPr>
                          </m:ctrlPr>
                        </m:fPr>
                        <m:num>
                          <m:sSub>
                            <m:sSubPr>
                              <m:ctrlPr>
                                <a:rPr lang="de-CH" b="0" i="1" smtClean="0">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𝑇</m:t>
                              </m:r>
                            </m:sub>
                          </m:sSub>
                        </m:num>
                        <m:den>
                          <m:sSub>
                            <m:sSubPr>
                              <m:ctrlPr>
                                <a:rPr lang="de-CH" b="0" i="1" smtClean="0">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𝐼</m:t>
                              </m:r>
                            </m:sub>
                          </m:sSub>
                        </m:den>
                      </m:f>
                      <m:r>
                        <a:rPr lang="de-CH" b="0" i="0" smtClean="0">
                          <a:latin typeface="Cambria Math" panose="02040503050406030204" pitchFamily="18" charset="0"/>
                          <a:ea typeface="Cambria Math" panose="02040503050406030204" pitchFamily="18" charset="0"/>
                        </a:rPr>
                        <m:t>                 </m:t>
                      </m:r>
                      <m:r>
                        <m:rPr>
                          <m:sty m:val="p"/>
                        </m:rPr>
                        <a:rPr lang="de-CH" b="0" i="0" smtClean="0">
                          <a:latin typeface="Cambria Math" panose="02040503050406030204" pitchFamily="18" charset="0"/>
                          <a:ea typeface="Cambria Math" panose="02040503050406030204" pitchFamily="18" charset="0"/>
                        </a:rPr>
                        <m:t>T</m:t>
                      </m:r>
                      <m:r>
                        <a:rPr lang="de-CH" b="0" i="0" smtClean="0">
                          <a:latin typeface="Cambria Math" panose="02040503050406030204" pitchFamily="18" charset="0"/>
                          <a:ea typeface="Cambria Math" panose="02040503050406030204" pitchFamily="18" charset="0"/>
                        </a:rPr>
                        <m:t>=1−</m:t>
                      </m:r>
                      <m:r>
                        <m:rPr>
                          <m:sty m:val="p"/>
                        </m:rPr>
                        <a:rPr lang="de-CH" b="0" i="0" smtClean="0">
                          <a:latin typeface="Cambria Math" panose="02040503050406030204" pitchFamily="18" charset="0"/>
                          <a:ea typeface="Cambria Math" panose="02040503050406030204" pitchFamily="18" charset="0"/>
                        </a:rPr>
                        <m:t>R</m:t>
                      </m:r>
                    </m:oMath>
                  </m:oMathPara>
                </a14:m>
                <a:endParaRPr lang="en-US" dirty="0"/>
              </a:p>
            </p:txBody>
          </p:sp>
        </mc:Choice>
        <mc:Fallback xmlns="">
          <p:sp>
            <p:nvSpPr>
              <p:cNvPr id="5" name="Rechteck 4"/>
              <p:cNvSpPr>
                <a:spLocks noRot="1" noChangeAspect="1" noMove="1" noResize="1" noEditPoints="1" noAdjustHandles="1" noChangeArrowheads="1" noChangeShapeType="1" noTextEdit="1"/>
              </p:cNvSpPr>
              <p:nvPr/>
            </p:nvSpPr>
            <p:spPr>
              <a:xfrm>
                <a:off x="575826" y="1738801"/>
                <a:ext cx="4986493" cy="769378"/>
              </a:xfrm>
              <a:prstGeom prst="rect">
                <a:avLst/>
              </a:prstGeom>
              <a:blipFill>
                <a:blip r:embed="rId6"/>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777662" y="1812571"/>
                <a:ext cx="5916184" cy="646331"/>
              </a:xfrm>
              <a:prstGeom prst="rect">
                <a:avLst/>
              </a:prstGeom>
              <a:noFill/>
            </p:spPr>
            <p:txBody>
              <a:bodyPr wrap="square" rtlCol="0">
                <a:spAutoFit/>
              </a:bodyPr>
              <a:lstStyle/>
              <a:p>
                <a:r>
                  <a:rPr lang="en-US" dirty="0"/>
                  <a:t>Example, for glass n = 1.5 in the visible frequency range and therefore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0.5</m:t>
                            </m:r>
                          </m:num>
                          <m:den>
                            <m:r>
                              <a:rPr lang="en-US" b="0" i="1" smtClean="0">
                                <a:latin typeface="Cambria Math" panose="02040503050406030204" pitchFamily="18" charset="0"/>
                              </a:rPr>
                              <m:t>2.5</m:t>
                            </m:r>
                          </m:den>
                        </m:f>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=4%</m:t>
                    </m:r>
                  </m:oMath>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5777662" y="1812571"/>
                <a:ext cx="5916184" cy="646331"/>
              </a:xfrm>
              <a:prstGeom prst="rect">
                <a:avLst/>
              </a:prstGeom>
              <a:blipFill>
                <a:blip r:embed="rId7"/>
                <a:stretch>
                  <a:fillRect l="-928" t="-24528" b="-1009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575826" y="5602585"/>
                <a:ext cx="11352999" cy="646331"/>
              </a:xfrm>
              <a:prstGeom prst="rect">
                <a:avLst/>
              </a:prstGeom>
            </p:spPr>
            <p:txBody>
              <a:bodyPr wrap="square">
                <a:spAutoFit/>
              </a:bodyPr>
              <a:lstStyle/>
              <a:p>
                <a:r>
                  <a:rPr lang="en-US" i="1" dirty="0"/>
                  <a:t>We also see that for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r>
                      <a:rPr lang="de-CH" b="0" i="1" smtClean="0">
                        <a:latin typeface="Cambria Math" panose="02040503050406030204" pitchFamily="18" charset="0"/>
                        <a:ea typeface="Cambria Math" panose="02040503050406030204" pitchFamily="18" charset="0"/>
                      </a:rPr>
                      <m:t>&gt;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𝑇</m:t>
                        </m:r>
                      </m:sub>
                    </m:sSub>
                  </m:oMath>
                </a14:m>
                <a:r>
                  <a:rPr lang="en-US" dirty="0"/>
                  <a:t> (TE mode), </a:t>
                </a:r>
                <a14:m>
                  <m:oMath xmlns:m="http://schemas.openxmlformats.org/officeDocument/2006/math">
                    <m:sSub>
                      <m:sSubPr>
                        <m:ctrlPr>
                          <a:rPr lang="de-CH" i="1">
                            <a:latin typeface="Cambria Math" panose="02040503050406030204" pitchFamily="18" charset="0"/>
                          </a:rPr>
                        </m:ctrlPr>
                      </m:sSubPr>
                      <m:e>
                        <m:r>
                          <a:rPr lang="de-CH" i="1">
                            <a:latin typeface="Cambria Math" panose="02040503050406030204" pitchFamily="18" charset="0"/>
                          </a:rPr>
                          <m:t>𝐸</m:t>
                        </m:r>
                      </m:e>
                      <m:sub>
                        <m:r>
                          <a:rPr lang="de-CH" i="1">
                            <a:latin typeface="Cambria Math" panose="02040503050406030204" pitchFamily="18" charset="0"/>
                          </a:rPr>
                          <m:t>0</m:t>
                        </m:r>
                        <m:r>
                          <a:rPr lang="de-CH" i="1">
                            <a:latin typeface="Cambria Math" panose="02040503050406030204" pitchFamily="18" charset="0"/>
                          </a:rPr>
                          <m:t>𝑅</m:t>
                        </m:r>
                      </m:sub>
                    </m:sSub>
                    <m:r>
                      <a:rPr lang="de-CH"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rPr>
                        </m:ctrlPr>
                      </m:sSubPr>
                      <m:e>
                        <m:r>
                          <a:rPr lang="de-CH" i="1">
                            <a:latin typeface="Cambria Math" panose="02040503050406030204" pitchFamily="18" charset="0"/>
                          </a:rPr>
                          <m:t>𝐸</m:t>
                        </m:r>
                      </m:e>
                      <m:sub>
                        <m:r>
                          <a:rPr lang="de-CH" i="1">
                            <a:latin typeface="Cambria Math" panose="02040503050406030204" pitchFamily="18" charset="0"/>
                          </a:rPr>
                          <m:t>0</m:t>
                        </m:r>
                        <m:r>
                          <a:rPr lang="de-CH" b="0" i="1" smtClean="0">
                            <a:latin typeface="Cambria Math" panose="02040503050406030204" pitchFamily="18" charset="0"/>
                          </a:rPr>
                          <m:t>𝐼</m:t>
                        </m:r>
                      </m:sub>
                    </m:sSub>
                  </m:oMath>
                </a14:m>
                <a:r>
                  <a:rPr lang="en-US" dirty="0"/>
                  <a:t> which means that there is a phase change of </a:t>
                </a:r>
                <a14:m>
                  <m:oMath xmlns:m="http://schemas.openxmlformats.org/officeDocument/2006/math">
                    <m:r>
                      <a:rPr lang="de-CH" i="1" smtClean="0">
                        <a:latin typeface="Cambria Math" panose="02040503050406030204" pitchFamily="18" charset="0"/>
                        <a:ea typeface="Cambria Math" panose="02040503050406030204" pitchFamily="18" charset="0"/>
                      </a:rPr>
                      <m:t>𝜋</m:t>
                    </m:r>
                  </m:oMath>
                </a14:m>
                <a:r>
                  <a:rPr lang="en-US" dirty="0"/>
                  <a:t> for the reflection at the dense medium. Not so for the reflection at the thinner medium. (This will be relevant for interference phenomena).</a:t>
                </a:r>
              </a:p>
            </p:txBody>
          </p:sp>
        </mc:Choice>
        <mc:Fallback xmlns="">
          <p:sp>
            <p:nvSpPr>
              <p:cNvPr id="7" name="Rechteck 6"/>
              <p:cNvSpPr>
                <a:spLocks noRot="1" noChangeAspect="1" noMove="1" noResize="1" noEditPoints="1" noAdjustHandles="1" noChangeArrowheads="1" noChangeShapeType="1" noTextEdit="1"/>
              </p:cNvSpPr>
              <p:nvPr/>
            </p:nvSpPr>
            <p:spPr>
              <a:xfrm>
                <a:off x="575826" y="5602585"/>
                <a:ext cx="11352999" cy="646331"/>
              </a:xfrm>
              <a:prstGeom prst="rect">
                <a:avLst/>
              </a:prstGeom>
              <a:blipFill>
                <a:blip r:embed="rId8"/>
                <a:stretch>
                  <a:fillRect l="-429" t="-4717" r="-268" b="-14151"/>
                </a:stretch>
              </a:blipFill>
            </p:spPr>
            <p:txBody>
              <a:bodyPr/>
              <a:lstStyle/>
              <a:p>
                <a:r>
                  <a:rPr lang="en-US">
                    <a:noFill/>
                  </a:rPr>
                  <a:t> </a:t>
                </a:r>
              </a:p>
            </p:txBody>
          </p:sp>
        </mc:Fallback>
      </mc:AlternateContent>
      <p:sp>
        <p:nvSpPr>
          <p:cNvPr id="8" name="Rechteck 7"/>
          <p:cNvSpPr/>
          <p:nvPr/>
        </p:nvSpPr>
        <p:spPr>
          <a:xfrm>
            <a:off x="575826" y="409765"/>
            <a:ext cx="2884251" cy="461665"/>
          </a:xfrm>
          <a:prstGeom prst="rect">
            <a:avLst/>
          </a:prstGeom>
        </p:spPr>
        <p:txBody>
          <a:bodyPr wrap="none">
            <a:spAutoFit/>
          </a:bodyPr>
          <a:lstStyle/>
          <a:p>
            <a:r>
              <a:rPr lang="en-US" sz="2400" i="1" dirty="0"/>
              <a:t>Non absorbing Media</a:t>
            </a:r>
            <a:endParaRPr lang="en-US" sz="2400" dirty="0"/>
          </a:p>
        </p:txBody>
      </p:sp>
      <mc:AlternateContent xmlns:mc="http://schemas.openxmlformats.org/markup-compatibility/2006" xmlns:a14="http://schemas.microsoft.com/office/drawing/2010/main">
        <mc:Choice Requires="a14">
          <p:sp>
            <p:nvSpPr>
              <p:cNvPr id="21" name="Rechteck 20"/>
              <p:cNvSpPr/>
              <p:nvPr/>
            </p:nvSpPr>
            <p:spPr>
              <a:xfrm flipH="1">
                <a:off x="7480031" y="4982913"/>
                <a:ext cx="53224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𝜃</m:t>
                          </m:r>
                        </m:e>
                        <m:sub>
                          <m:r>
                            <a:rPr lang="en-US" sz="1400" i="1">
                              <a:latin typeface="Cambria Math" panose="02040503050406030204" pitchFamily="18" charset="0"/>
                              <a:ea typeface="Cambria Math" panose="02040503050406030204" pitchFamily="18" charset="0"/>
                            </a:rPr>
                            <m:t>𝐼</m:t>
                          </m:r>
                        </m:sub>
                      </m:sSub>
                      <m:r>
                        <a:rPr lang="en-US" sz="1400" b="0" i="1" smtClean="0">
                          <a:latin typeface="Cambria Math" panose="02040503050406030204" pitchFamily="18" charset="0"/>
                          <a:ea typeface="Cambria Math" panose="02040503050406030204" pitchFamily="18" charset="0"/>
                        </a:rPr>
                        <m:t>(°)</m:t>
                      </m:r>
                    </m:oMath>
                  </m:oMathPara>
                </a14:m>
                <a:endParaRPr lang="en-US" sz="1400" dirty="0"/>
              </a:p>
            </p:txBody>
          </p:sp>
        </mc:Choice>
        <mc:Fallback xmlns="">
          <p:sp>
            <p:nvSpPr>
              <p:cNvPr id="21" name="Rechteck 20"/>
              <p:cNvSpPr>
                <a:spLocks noRot="1" noChangeAspect="1" noMove="1" noResize="1" noEditPoints="1" noAdjustHandles="1" noChangeArrowheads="1" noChangeShapeType="1" noTextEdit="1"/>
              </p:cNvSpPr>
              <p:nvPr/>
            </p:nvSpPr>
            <p:spPr>
              <a:xfrm flipH="1">
                <a:off x="7480031" y="4982913"/>
                <a:ext cx="532240" cy="307777"/>
              </a:xfrm>
              <a:prstGeom prst="rect">
                <a:avLst/>
              </a:prstGeom>
              <a:blipFill>
                <a:blip r:embed="rId9"/>
                <a:stretch>
                  <a:fillRect r="-3448" b="-5882"/>
                </a:stretch>
              </a:blipFill>
            </p:spPr>
            <p:txBody>
              <a:bodyPr/>
              <a:lstStyle/>
              <a:p>
                <a:r>
                  <a:rPr lang="en-US">
                    <a:noFill/>
                  </a:rPr>
                  <a:t> </a:t>
                </a:r>
              </a:p>
            </p:txBody>
          </p:sp>
        </mc:Fallback>
      </mc:AlternateContent>
      <p:grpSp>
        <p:nvGrpSpPr>
          <p:cNvPr id="17" name="Gruppieren 16"/>
          <p:cNvGrpSpPr/>
          <p:nvPr/>
        </p:nvGrpSpPr>
        <p:grpSpPr>
          <a:xfrm>
            <a:off x="8894219" y="2622620"/>
            <a:ext cx="3087946" cy="2571681"/>
            <a:chOff x="8735754" y="2626121"/>
            <a:chExt cx="3087946" cy="2571681"/>
          </a:xfrm>
        </p:grpSpPr>
        <p:pic>
          <p:nvPicPr>
            <p:cNvPr id="16" name="Grafik 15"/>
            <p:cNvPicPr>
              <a:picLocks noChangeAspect="1"/>
            </p:cNvPicPr>
            <p:nvPr/>
          </p:nvPicPr>
          <p:blipFill>
            <a:blip r:embed="rId10"/>
            <a:stretch>
              <a:fillRect/>
            </a:stretch>
          </p:blipFill>
          <p:spPr>
            <a:xfrm>
              <a:off x="8735754" y="2626121"/>
              <a:ext cx="3087946" cy="2571681"/>
            </a:xfrm>
            <a:prstGeom prst="rect">
              <a:avLst/>
            </a:prstGeom>
          </p:spPr>
        </p:pic>
        <p:sp>
          <p:nvSpPr>
            <p:cNvPr id="18" name="Rechteck 17"/>
            <p:cNvSpPr/>
            <p:nvPr/>
          </p:nvSpPr>
          <p:spPr>
            <a:xfrm>
              <a:off x="9531350" y="2778742"/>
              <a:ext cx="1651000" cy="123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hteck 18"/>
            <p:cNvSpPr/>
            <p:nvPr/>
          </p:nvSpPr>
          <p:spPr>
            <a:xfrm>
              <a:off x="9531350" y="4995522"/>
              <a:ext cx="1651000" cy="123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22" name="Rechteck 21"/>
              <p:cNvSpPr/>
              <p:nvPr/>
            </p:nvSpPr>
            <p:spPr>
              <a:xfrm flipH="1">
                <a:off x="10118732" y="4982913"/>
                <a:ext cx="53224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𝜃</m:t>
                          </m:r>
                        </m:e>
                        <m:sub>
                          <m:r>
                            <a:rPr lang="en-US" sz="1400" i="1">
                              <a:latin typeface="Cambria Math" panose="02040503050406030204" pitchFamily="18" charset="0"/>
                              <a:ea typeface="Cambria Math" panose="02040503050406030204" pitchFamily="18" charset="0"/>
                            </a:rPr>
                            <m:t>𝐼</m:t>
                          </m:r>
                        </m:sub>
                      </m:sSub>
                      <m:r>
                        <a:rPr lang="en-US" sz="1400" b="0" i="1" smtClean="0">
                          <a:latin typeface="Cambria Math" panose="02040503050406030204" pitchFamily="18" charset="0"/>
                          <a:ea typeface="Cambria Math" panose="02040503050406030204" pitchFamily="18" charset="0"/>
                        </a:rPr>
                        <m:t>(°)</m:t>
                      </m:r>
                    </m:oMath>
                  </m:oMathPara>
                </a14:m>
                <a:endParaRPr lang="en-US" sz="1400" dirty="0"/>
              </a:p>
            </p:txBody>
          </p:sp>
        </mc:Choice>
        <mc:Fallback xmlns="">
          <p:sp>
            <p:nvSpPr>
              <p:cNvPr id="22" name="Rechteck 21"/>
              <p:cNvSpPr>
                <a:spLocks noRot="1" noChangeAspect="1" noMove="1" noResize="1" noEditPoints="1" noAdjustHandles="1" noChangeArrowheads="1" noChangeShapeType="1" noTextEdit="1"/>
              </p:cNvSpPr>
              <p:nvPr/>
            </p:nvSpPr>
            <p:spPr>
              <a:xfrm flipH="1">
                <a:off x="10118732" y="4982913"/>
                <a:ext cx="532240" cy="307777"/>
              </a:xfrm>
              <a:prstGeom prst="rect">
                <a:avLst/>
              </a:prstGeom>
              <a:blipFill>
                <a:blip r:embed="rId12"/>
                <a:stretch>
                  <a:fillRect r="-2299" b="-5882"/>
                </a:stretch>
              </a:blipFill>
            </p:spPr>
            <p:txBody>
              <a:bodyPr/>
              <a:lstStyle/>
              <a:p>
                <a:r>
                  <a:rPr lang="en-US">
                    <a:noFill/>
                  </a:rPr>
                  <a:t> </a:t>
                </a:r>
              </a:p>
            </p:txBody>
          </p:sp>
        </mc:Fallback>
      </mc:AlternateContent>
      <p:grpSp>
        <p:nvGrpSpPr>
          <p:cNvPr id="37" name="Gruppieren 36"/>
          <p:cNvGrpSpPr/>
          <p:nvPr/>
        </p:nvGrpSpPr>
        <p:grpSpPr>
          <a:xfrm>
            <a:off x="222915" y="2590505"/>
            <a:ext cx="3145356" cy="2621130"/>
            <a:chOff x="4277624" y="807870"/>
            <a:chExt cx="3145356" cy="2621130"/>
          </a:xfrm>
        </p:grpSpPr>
        <p:pic>
          <p:nvPicPr>
            <p:cNvPr id="42" name="Grafik 41"/>
            <p:cNvPicPr>
              <a:picLocks noChangeAspect="1"/>
            </p:cNvPicPr>
            <p:nvPr/>
          </p:nvPicPr>
          <p:blipFill>
            <a:blip r:embed="rId2"/>
            <a:stretch>
              <a:fillRect/>
            </a:stretch>
          </p:blipFill>
          <p:spPr>
            <a:xfrm>
              <a:off x="4277624" y="807870"/>
              <a:ext cx="3145356" cy="2621130"/>
            </a:xfrm>
            <a:prstGeom prst="rect">
              <a:avLst/>
            </a:prstGeom>
          </p:spPr>
        </p:pic>
        <p:sp>
          <p:nvSpPr>
            <p:cNvPr id="43" name="Rechteck 42"/>
            <p:cNvSpPr/>
            <p:nvPr/>
          </p:nvSpPr>
          <p:spPr>
            <a:xfrm>
              <a:off x="5070547" y="1009924"/>
              <a:ext cx="1508382" cy="87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hteck 43"/>
            <p:cNvSpPr/>
            <p:nvPr/>
          </p:nvSpPr>
          <p:spPr>
            <a:xfrm>
              <a:off x="4965987" y="3247913"/>
              <a:ext cx="1508382" cy="87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Ellipse 37"/>
          <p:cNvSpPr/>
          <p:nvPr/>
        </p:nvSpPr>
        <p:spPr>
          <a:xfrm>
            <a:off x="1959628" y="3643076"/>
            <a:ext cx="120769" cy="11386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ihandform 39"/>
          <p:cNvSpPr/>
          <p:nvPr/>
        </p:nvSpPr>
        <p:spPr>
          <a:xfrm>
            <a:off x="641511" y="3702104"/>
            <a:ext cx="2401594" cy="1169742"/>
          </a:xfrm>
          <a:custGeom>
            <a:avLst/>
            <a:gdLst>
              <a:gd name="connsiteX0" fmla="*/ 0 w 2401594"/>
              <a:gd name="connsiteY0" fmla="*/ 0 h 1169742"/>
              <a:gd name="connsiteX1" fmla="*/ 358859 w 2401594"/>
              <a:gd name="connsiteY1" fmla="*/ 3450 h 1169742"/>
              <a:gd name="connsiteX2" fmla="*/ 838488 w 2401594"/>
              <a:gd name="connsiteY2" fmla="*/ 44857 h 1169742"/>
              <a:gd name="connsiteX3" fmla="*/ 1262908 w 2401594"/>
              <a:gd name="connsiteY3" fmla="*/ 117319 h 1169742"/>
              <a:gd name="connsiteX4" fmla="*/ 1580360 w 2401594"/>
              <a:gd name="connsiteY4" fmla="*/ 220836 h 1169742"/>
              <a:gd name="connsiteX5" fmla="*/ 1870207 w 2401594"/>
              <a:gd name="connsiteY5" fmla="*/ 396815 h 1169742"/>
              <a:gd name="connsiteX6" fmla="*/ 2042735 w 2401594"/>
              <a:gd name="connsiteY6" fmla="*/ 548640 h 1169742"/>
              <a:gd name="connsiteX7" fmla="*/ 2225615 w 2401594"/>
              <a:gd name="connsiteY7" fmla="*/ 800531 h 1169742"/>
              <a:gd name="connsiteX8" fmla="*/ 2367089 w 2401594"/>
              <a:gd name="connsiteY8" fmla="*/ 1066225 h 1169742"/>
              <a:gd name="connsiteX9" fmla="*/ 2401594 w 2401594"/>
              <a:gd name="connsiteY9" fmla="*/ 1169742 h 116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01594" h="1169742">
                <a:moveTo>
                  <a:pt x="0" y="0"/>
                </a:moveTo>
                <a:lnTo>
                  <a:pt x="358859" y="3450"/>
                </a:lnTo>
                <a:cubicBezTo>
                  <a:pt x="498607" y="10926"/>
                  <a:pt x="687813" y="25879"/>
                  <a:pt x="838488" y="44857"/>
                </a:cubicBezTo>
                <a:cubicBezTo>
                  <a:pt x="989163" y="63835"/>
                  <a:pt x="1139263" y="87989"/>
                  <a:pt x="1262908" y="117319"/>
                </a:cubicBezTo>
                <a:cubicBezTo>
                  <a:pt x="1386553" y="146649"/>
                  <a:pt x="1479144" y="174253"/>
                  <a:pt x="1580360" y="220836"/>
                </a:cubicBezTo>
                <a:cubicBezTo>
                  <a:pt x="1681577" y="267419"/>
                  <a:pt x="1793145" y="342181"/>
                  <a:pt x="1870207" y="396815"/>
                </a:cubicBezTo>
                <a:cubicBezTo>
                  <a:pt x="1947270" y="451449"/>
                  <a:pt x="1983500" y="481354"/>
                  <a:pt x="2042735" y="548640"/>
                </a:cubicBezTo>
                <a:cubicBezTo>
                  <a:pt x="2101970" y="615926"/>
                  <a:pt x="2171556" y="714267"/>
                  <a:pt x="2225615" y="800531"/>
                </a:cubicBezTo>
                <a:cubicBezTo>
                  <a:pt x="2279674" y="886795"/>
                  <a:pt x="2337759" y="1004690"/>
                  <a:pt x="2367089" y="1066225"/>
                </a:cubicBezTo>
                <a:cubicBezTo>
                  <a:pt x="2396419" y="1127760"/>
                  <a:pt x="2399006" y="1148751"/>
                  <a:pt x="2401594" y="1169742"/>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ihandform 40"/>
          <p:cNvSpPr/>
          <p:nvPr/>
        </p:nvSpPr>
        <p:spPr>
          <a:xfrm flipV="1">
            <a:off x="620808" y="2880490"/>
            <a:ext cx="2432649" cy="1193896"/>
          </a:xfrm>
          <a:custGeom>
            <a:avLst/>
            <a:gdLst>
              <a:gd name="connsiteX0" fmla="*/ 0 w 2432649"/>
              <a:gd name="connsiteY0" fmla="*/ 0 h 1193896"/>
              <a:gd name="connsiteX1" fmla="*/ 414068 w 2432649"/>
              <a:gd name="connsiteY1" fmla="*/ 10352 h 1193896"/>
              <a:gd name="connsiteX2" fmla="*/ 924752 w 2432649"/>
              <a:gd name="connsiteY2" fmla="*/ 58660 h 1193896"/>
              <a:gd name="connsiteX3" fmla="*/ 1349171 w 2432649"/>
              <a:gd name="connsiteY3" fmla="*/ 141474 h 1193896"/>
              <a:gd name="connsiteX4" fmla="*/ 1728734 w 2432649"/>
              <a:gd name="connsiteY4" fmla="*/ 303650 h 1193896"/>
              <a:gd name="connsiteX5" fmla="*/ 1949570 w 2432649"/>
              <a:gd name="connsiteY5" fmla="*/ 455475 h 1193896"/>
              <a:gd name="connsiteX6" fmla="*/ 2132450 w 2432649"/>
              <a:gd name="connsiteY6" fmla="*/ 638355 h 1193896"/>
              <a:gd name="connsiteX7" fmla="*/ 2270472 w 2432649"/>
              <a:gd name="connsiteY7" fmla="*/ 852290 h 1193896"/>
              <a:gd name="connsiteX8" fmla="*/ 2432649 w 2432649"/>
              <a:gd name="connsiteY8" fmla="*/ 1193896 h 11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2649" h="1193896">
                <a:moveTo>
                  <a:pt x="0" y="0"/>
                </a:moveTo>
                <a:cubicBezTo>
                  <a:pt x="129971" y="287"/>
                  <a:pt x="259943" y="575"/>
                  <a:pt x="414068" y="10352"/>
                </a:cubicBezTo>
                <a:cubicBezTo>
                  <a:pt x="568193" y="20129"/>
                  <a:pt x="768902" y="36806"/>
                  <a:pt x="924752" y="58660"/>
                </a:cubicBezTo>
                <a:cubicBezTo>
                  <a:pt x="1080602" y="80514"/>
                  <a:pt x="1215174" y="100642"/>
                  <a:pt x="1349171" y="141474"/>
                </a:cubicBezTo>
                <a:cubicBezTo>
                  <a:pt x="1483168" y="182306"/>
                  <a:pt x="1628668" y="251317"/>
                  <a:pt x="1728734" y="303650"/>
                </a:cubicBezTo>
                <a:cubicBezTo>
                  <a:pt x="1828800" y="355983"/>
                  <a:pt x="1882284" y="399691"/>
                  <a:pt x="1949570" y="455475"/>
                </a:cubicBezTo>
                <a:cubicBezTo>
                  <a:pt x="2016856" y="511259"/>
                  <a:pt x="2078966" y="572219"/>
                  <a:pt x="2132450" y="638355"/>
                </a:cubicBezTo>
                <a:cubicBezTo>
                  <a:pt x="2185934" y="704491"/>
                  <a:pt x="2220439" y="759700"/>
                  <a:pt x="2270472" y="852290"/>
                </a:cubicBezTo>
                <a:cubicBezTo>
                  <a:pt x="2320505" y="944880"/>
                  <a:pt x="2376577" y="1069388"/>
                  <a:pt x="2432649" y="1193896"/>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Rechteck 29"/>
              <p:cNvSpPr/>
              <p:nvPr/>
            </p:nvSpPr>
            <p:spPr>
              <a:xfrm flipH="1">
                <a:off x="1554930" y="4982913"/>
                <a:ext cx="53224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CH" sz="1400" i="1" smtClean="0">
                              <a:latin typeface="Cambria Math" panose="02040503050406030204" pitchFamily="18" charset="0"/>
                              <a:ea typeface="Cambria Math" panose="02040503050406030204" pitchFamily="18" charset="0"/>
                            </a:rPr>
                          </m:ctrlPr>
                        </m:sSubPr>
                        <m:e>
                          <m:r>
                            <a:rPr lang="de-CH" sz="1400" i="1">
                              <a:latin typeface="Cambria Math" panose="02040503050406030204" pitchFamily="18" charset="0"/>
                              <a:ea typeface="Cambria Math" panose="02040503050406030204" pitchFamily="18" charset="0"/>
                            </a:rPr>
                            <m:t>𝜃</m:t>
                          </m:r>
                        </m:e>
                        <m:sub>
                          <m:r>
                            <a:rPr lang="de-CH" sz="1400" i="1">
                              <a:latin typeface="Cambria Math" panose="02040503050406030204" pitchFamily="18" charset="0"/>
                              <a:ea typeface="Cambria Math" panose="02040503050406030204" pitchFamily="18" charset="0"/>
                            </a:rPr>
                            <m:t>𝐼</m:t>
                          </m:r>
                        </m:sub>
                      </m:sSub>
                      <m:r>
                        <a:rPr lang="de-CH" sz="1400" b="0" i="1" smtClean="0">
                          <a:latin typeface="Cambria Math" panose="02040503050406030204" pitchFamily="18" charset="0"/>
                          <a:ea typeface="Cambria Math" panose="02040503050406030204" pitchFamily="18" charset="0"/>
                        </a:rPr>
                        <m:t>(°)</m:t>
                      </m:r>
                    </m:oMath>
                  </m:oMathPara>
                </a14:m>
                <a:endParaRPr lang="en-US" sz="1400" dirty="0"/>
              </a:p>
            </p:txBody>
          </p:sp>
        </mc:Choice>
        <mc:Fallback xmlns="">
          <p:sp>
            <p:nvSpPr>
              <p:cNvPr id="30" name="Rechteck 29"/>
              <p:cNvSpPr>
                <a:spLocks noRot="1" noChangeAspect="1" noMove="1" noResize="1" noEditPoints="1" noAdjustHandles="1" noChangeArrowheads="1" noChangeShapeType="1" noTextEdit="1"/>
              </p:cNvSpPr>
              <p:nvPr/>
            </p:nvSpPr>
            <p:spPr>
              <a:xfrm flipH="1">
                <a:off x="1554930" y="4982913"/>
                <a:ext cx="532240" cy="307777"/>
              </a:xfrm>
              <a:prstGeom prst="rect">
                <a:avLst/>
              </a:prstGeom>
              <a:blipFill>
                <a:blip r:embed="rId13"/>
                <a:stretch>
                  <a:fillRect r="-3448"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hteck 1"/>
              <p:cNvSpPr/>
              <p:nvPr/>
            </p:nvSpPr>
            <p:spPr>
              <a:xfrm>
                <a:off x="1924965" y="2545724"/>
                <a:ext cx="41857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smtClean="0">
                              <a:latin typeface="Cambria Math" panose="02040503050406030204" pitchFamily="18" charset="0"/>
                              <a:ea typeface="Cambria Math" panose="02040503050406030204" pitchFamily="18" charset="0"/>
                            </a:rPr>
                          </m:ctrlPr>
                        </m:sSubPr>
                        <m:e>
                          <m:r>
                            <a:rPr lang="de-CH" sz="1400" i="1">
                              <a:latin typeface="Cambria Math" panose="02040503050406030204" pitchFamily="18" charset="0"/>
                              <a:ea typeface="Cambria Math" panose="02040503050406030204" pitchFamily="18" charset="0"/>
                            </a:rPr>
                            <m:t>𝜃</m:t>
                          </m:r>
                        </m:e>
                        <m:sub>
                          <m:r>
                            <a:rPr lang="de-CH" sz="1400" b="0" i="1" smtClean="0">
                              <a:latin typeface="Cambria Math" panose="02040503050406030204" pitchFamily="18" charset="0"/>
                              <a:ea typeface="Cambria Math" panose="02040503050406030204" pitchFamily="18" charset="0"/>
                            </a:rPr>
                            <m:t>𝐵</m:t>
                          </m:r>
                        </m:sub>
                      </m:sSub>
                    </m:oMath>
                  </m:oMathPara>
                </a14:m>
                <a:endParaRPr lang="en-US" sz="1400" dirty="0"/>
              </a:p>
            </p:txBody>
          </p:sp>
        </mc:Choice>
        <mc:Fallback xmlns="">
          <p:sp>
            <p:nvSpPr>
              <p:cNvPr id="2" name="Rechteck 1"/>
              <p:cNvSpPr>
                <a:spLocks noRot="1" noChangeAspect="1" noMove="1" noResize="1" noEditPoints="1" noAdjustHandles="1" noChangeArrowheads="1" noChangeShapeType="1" noTextEdit="1"/>
              </p:cNvSpPr>
              <p:nvPr/>
            </p:nvSpPr>
            <p:spPr>
              <a:xfrm>
                <a:off x="1924965" y="2545724"/>
                <a:ext cx="418576" cy="307777"/>
              </a:xfrm>
              <a:prstGeom prst="rect">
                <a:avLst/>
              </a:prstGeom>
              <a:blipFill>
                <a:blip r:embed="rId14"/>
                <a:stretch>
                  <a:fillRect/>
                </a:stretch>
              </a:blipFill>
            </p:spPr>
            <p:txBody>
              <a:bodyPr/>
              <a:lstStyle/>
              <a:p>
                <a:r>
                  <a:rPr lang="en-US">
                    <a:noFill/>
                  </a:rPr>
                  <a:t> </a:t>
                </a:r>
              </a:p>
            </p:txBody>
          </p:sp>
        </mc:Fallback>
      </mc:AlternateContent>
      <p:cxnSp>
        <p:nvCxnSpPr>
          <p:cNvPr id="11" name="Gerader Verbinder 10"/>
          <p:cNvCxnSpPr/>
          <p:nvPr/>
        </p:nvCxnSpPr>
        <p:spPr>
          <a:xfrm flipV="1">
            <a:off x="2139730" y="2830860"/>
            <a:ext cx="0" cy="492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a:off x="622300" y="3881773"/>
            <a:ext cx="2420805"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feld 38"/>
              <p:cNvSpPr txBox="1"/>
              <p:nvPr/>
            </p:nvSpPr>
            <p:spPr>
              <a:xfrm>
                <a:off x="1910840" y="3881773"/>
                <a:ext cx="176330" cy="2200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de-CH" sz="1400" b="0" i="1" smtClean="0">
                              <a:solidFill>
                                <a:srgbClr val="FF0000"/>
                              </a:solidFill>
                              <a:latin typeface="Cambria Math" panose="02040503050406030204" pitchFamily="18" charset="0"/>
                            </a:rPr>
                            <m:t>𝑟</m:t>
                          </m:r>
                        </m:e>
                        <m:sub>
                          <m:r>
                            <a:rPr lang="en-US" sz="1400" i="1" smtClean="0">
                              <a:solidFill>
                                <a:srgbClr val="FF0000"/>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39" name="Textfeld 38"/>
              <p:cNvSpPr txBox="1">
                <a:spLocks noRot="1" noChangeAspect="1" noMove="1" noResize="1" noEditPoints="1" noAdjustHandles="1" noChangeArrowheads="1" noChangeShapeType="1" noTextEdit="1"/>
              </p:cNvSpPr>
              <p:nvPr/>
            </p:nvSpPr>
            <p:spPr>
              <a:xfrm>
                <a:off x="1910840" y="3881773"/>
                <a:ext cx="176330" cy="220060"/>
              </a:xfrm>
              <a:prstGeom prst="rect">
                <a:avLst/>
              </a:prstGeom>
              <a:blipFill>
                <a:blip r:embed="rId15"/>
                <a:stretch>
                  <a:fillRect l="-10345" r="-17241"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feld 47"/>
              <p:cNvSpPr txBox="1"/>
              <p:nvPr/>
            </p:nvSpPr>
            <p:spPr>
              <a:xfrm>
                <a:off x="2627520" y="4301718"/>
                <a:ext cx="19718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1"/>
                              </a:solidFill>
                              <a:latin typeface="Cambria Math" panose="02040503050406030204" pitchFamily="18" charset="0"/>
                            </a:rPr>
                          </m:ctrlPr>
                        </m:sSubPr>
                        <m:e>
                          <m:r>
                            <a:rPr lang="de-CH" sz="1400" b="0" i="1" smtClean="0">
                              <a:solidFill>
                                <a:schemeClr val="accent1"/>
                              </a:solidFill>
                              <a:latin typeface="Cambria Math" panose="02040503050406030204" pitchFamily="18" charset="0"/>
                            </a:rPr>
                            <m:t>𝑟</m:t>
                          </m:r>
                        </m:e>
                        <m:sub>
                          <m:r>
                            <a:rPr lang="en-US" sz="1400" i="1" smtClean="0">
                              <a:solidFill>
                                <a:schemeClr val="accent1"/>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48" name="Textfeld 47"/>
              <p:cNvSpPr txBox="1">
                <a:spLocks noRot="1" noChangeAspect="1" noMove="1" noResize="1" noEditPoints="1" noAdjustHandles="1" noChangeArrowheads="1" noChangeShapeType="1" noTextEdit="1"/>
              </p:cNvSpPr>
              <p:nvPr/>
            </p:nvSpPr>
            <p:spPr>
              <a:xfrm>
                <a:off x="2627520" y="4301718"/>
                <a:ext cx="197180" cy="215444"/>
              </a:xfrm>
              <a:prstGeom prst="rect">
                <a:avLst/>
              </a:prstGeom>
              <a:blipFill>
                <a:blip r:embed="rId16"/>
                <a:stretch>
                  <a:fillRect l="-12500" r="-15625" b="-14286"/>
                </a:stretch>
              </a:blipFill>
            </p:spPr>
            <p:txBody>
              <a:bodyPr/>
              <a:lstStyle/>
              <a:p>
                <a:r>
                  <a:rPr lang="en-US">
                    <a:noFill/>
                  </a:rPr>
                  <a:t> </a:t>
                </a:r>
              </a:p>
            </p:txBody>
          </p:sp>
        </mc:Fallback>
      </mc:AlternateContent>
      <p:sp>
        <p:nvSpPr>
          <p:cNvPr id="46" name="Ellipse 45"/>
          <p:cNvSpPr/>
          <p:nvPr/>
        </p:nvSpPr>
        <p:spPr>
          <a:xfrm>
            <a:off x="1959628" y="4287094"/>
            <a:ext cx="101928" cy="1223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lipse 49"/>
          <p:cNvSpPr/>
          <p:nvPr/>
        </p:nvSpPr>
        <p:spPr>
          <a:xfrm>
            <a:off x="1959628" y="3315540"/>
            <a:ext cx="101928" cy="1223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llipse 50"/>
          <p:cNvSpPr/>
          <p:nvPr/>
        </p:nvSpPr>
        <p:spPr>
          <a:xfrm>
            <a:off x="1959628" y="2996136"/>
            <a:ext cx="101928" cy="1223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feld 51"/>
              <p:cNvSpPr txBox="1"/>
              <p:nvPr/>
            </p:nvSpPr>
            <p:spPr>
              <a:xfrm>
                <a:off x="2187860" y="3293761"/>
                <a:ext cx="19718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1"/>
                              </a:solidFill>
                              <a:latin typeface="Cambria Math" panose="02040503050406030204" pitchFamily="18" charset="0"/>
                            </a:rPr>
                          </m:ctrlPr>
                        </m:sSubPr>
                        <m:e>
                          <m:r>
                            <a:rPr lang="de-CH" sz="1400" b="0" i="1" smtClean="0">
                              <a:solidFill>
                                <a:schemeClr val="accent1"/>
                              </a:solidFill>
                              <a:latin typeface="Cambria Math" panose="02040503050406030204" pitchFamily="18" charset="0"/>
                            </a:rPr>
                            <m:t>𝑡</m:t>
                          </m:r>
                        </m:e>
                        <m:sub>
                          <m:r>
                            <a:rPr lang="en-US" sz="1400" i="1" smtClean="0">
                              <a:solidFill>
                                <a:schemeClr val="accent1"/>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52" name="Textfeld 51"/>
              <p:cNvSpPr txBox="1">
                <a:spLocks noRot="1" noChangeAspect="1" noMove="1" noResize="1" noEditPoints="1" noAdjustHandles="1" noChangeArrowheads="1" noChangeShapeType="1" noTextEdit="1"/>
              </p:cNvSpPr>
              <p:nvPr/>
            </p:nvSpPr>
            <p:spPr>
              <a:xfrm>
                <a:off x="2187860" y="3293761"/>
                <a:ext cx="197180" cy="215444"/>
              </a:xfrm>
              <a:prstGeom prst="rect">
                <a:avLst/>
              </a:prstGeom>
              <a:blipFill>
                <a:blip r:embed="rId17"/>
                <a:stretch>
                  <a:fillRect l="-25000" r="-12500"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feld 52"/>
              <p:cNvSpPr txBox="1"/>
              <p:nvPr/>
            </p:nvSpPr>
            <p:spPr>
              <a:xfrm>
                <a:off x="1885226" y="2937679"/>
                <a:ext cx="176330" cy="2200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de-CH" sz="1400" b="0" i="1" smtClean="0">
                              <a:solidFill>
                                <a:srgbClr val="FF0000"/>
                              </a:solidFill>
                              <a:latin typeface="Cambria Math" panose="02040503050406030204" pitchFamily="18" charset="0"/>
                            </a:rPr>
                            <m:t>𝑡</m:t>
                          </m:r>
                        </m:e>
                        <m:sub>
                          <m:r>
                            <a:rPr lang="en-US" sz="1400" i="1" smtClean="0">
                              <a:solidFill>
                                <a:srgbClr val="FF0000"/>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53" name="Textfeld 52"/>
              <p:cNvSpPr txBox="1">
                <a:spLocks noRot="1" noChangeAspect="1" noMove="1" noResize="1" noEditPoints="1" noAdjustHandles="1" noChangeArrowheads="1" noChangeShapeType="1" noTextEdit="1"/>
              </p:cNvSpPr>
              <p:nvPr/>
            </p:nvSpPr>
            <p:spPr>
              <a:xfrm>
                <a:off x="1885226" y="2937679"/>
                <a:ext cx="176330" cy="220060"/>
              </a:xfrm>
              <a:prstGeom prst="rect">
                <a:avLst/>
              </a:prstGeom>
              <a:blipFill>
                <a:blip r:embed="rId18"/>
                <a:stretch>
                  <a:fillRect l="-20690" r="-13793" b="-22222"/>
                </a:stretch>
              </a:blipFill>
            </p:spPr>
            <p:txBody>
              <a:bodyPr/>
              <a:lstStyle/>
              <a:p>
                <a:r>
                  <a:rPr lang="en-US">
                    <a:noFill/>
                  </a:rPr>
                  <a:t> </a:t>
                </a:r>
              </a:p>
            </p:txBody>
          </p:sp>
        </mc:Fallback>
      </mc:AlternateContent>
      <p:grpSp>
        <p:nvGrpSpPr>
          <p:cNvPr id="1031" name="Gruppieren 1030"/>
          <p:cNvGrpSpPr/>
          <p:nvPr/>
        </p:nvGrpSpPr>
        <p:grpSpPr>
          <a:xfrm>
            <a:off x="3088698" y="2545724"/>
            <a:ext cx="3153247" cy="2960694"/>
            <a:chOff x="3088698" y="2545724"/>
            <a:chExt cx="3153247" cy="2960694"/>
          </a:xfrm>
        </p:grpSpPr>
        <p:pic>
          <p:nvPicPr>
            <p:cNvPr id="1030" name="Picture 6" descr="https://upload.wikimedia.org/wikipedia/commons/thumb/4/41/Fresnel_amplitudes_glass-to-air.svg/1024px-Fresnel_amplitudes_glass-to-air.svg.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088698" y="2568971"/>
              <a:ext cx="3153247" cy="2626680"/>
            </a:xfrm>
            <a:prstGeom prst="rect">
              <a:avLst/>
            </a:prstGeom>
            <a:noFill/>
            <a:extLst>
              <a:ext uri="{909E8E84-426E-40DD-AFC4-6F175D3DCCD1}">
                <a14:hiddenFill xmlns:a14="http://schemas.microsoft.com/office/drawing/2010/main">
                  <a:solidFill>
                    <a:srgbClr val="FFFFFF"/>
                  </a:solidFill>
                </a14:hiddenFill>
              </a:ext>
            </a:extLst>
          </p:spPr>
        </p:pic>
        <p:sp>
          <p:nvSpPr>
            <p:cNvPr id="27" name="Rechteck 26"/>
            <p:cNvSpPr/>
            <p:nvPr/>
          </p:nvSpPr>
          <p:spPr>
            <a:xfrm>
              <a:off x="4019723" y="2773298"/>
              <a:ext cx="1454150" cy="84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hteck 27"/>
            <p:cNvSpPr/>
            <p:nvPr/>
          </p:nvSpPr>
          <p:spPr>
            <a:xfrm>
              <a:off x="3914096" y="5015025"/>
              <a:ext cx="1454150" cy="84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1" name="Rechteck 30"/>
                <p:cNvSpPr/>
                <p:nvPr/>
              </p:nvSpPr>
              <p:spPr>
                <a:xfrm flipH="1">
                  <a:off x="4349060" y="5198641"/>
                  <a:ext cx="53224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𝜃</m:t>
                            </m:r>
                          </m:e>
                          <m:sub>
                            <m:r>
                              <a:rPr lang="en-US" sz="1400" i="1">
                                <a:latin typeface="Cambria Math" panose="02040503050406030204" pitchFamily="18" charset="0"/>
                                <a:ea typeface="Cambria Math" panose="02040503050406030204" pitchFamily="18" charset="0"/>
                              </a:rPr>
                              <m:t>𝐼</m:t>
                            </m:r>
                          </m:sub>
                        </m:sSub>
                        <m:r>
                          <a:rPr lang="en-US" sz="1400" b="0" i="1" smtClean="0">
                            <a:latin typeface="Cambria Math" panose="02040503050406030204" pitchFamily="18" charset="0"/>
                            <a:ea typeface="Cambria Math" panose="02040503050406030204" pitchFamily="18" charset="0"/>
                          </a:rPr>
                          <m:t>(°)</m:t>
                        </m:r>
                      </m:oMath>
                    </m:oMathPara>
                  </a14:m>
                  <a:endParaRPr lang="en-US" sz="1400" dirty="0"/>
                </a:p>
              </p:txBody>
            </p:sp>
          </mc:Choice>
          <mc:Fallback xmlns="">
            <p:sp>
              <p:nvSpPr>
                <p:cNvPr id="31" name="Rechteck 30"/>
                <p:cNvSpPr>
                  <a:spLocks noRot="1" noChangeAspect="1" noMove="1" noResize="1" noEditPoints="1" noAdjustHandles="1" noChangeArrowheads="1" noChangeShapeType="1" noTextEdit="1"/>
                </p:cNvSpPr>
                <p:nvPr/>
              </p:nvSpPr>
              <p:spPr>
                <a:xfrm flipH="1">
                  <a:off x="4349060" y="5198641"/>
                  <a:ext cx="532240" cy="307777"/>
                </a:xfrm>
                <a:prstGeom prst="rect">
                  <a:avLst/>
                </a:prstGeom>
                <a:blipFill>
                  <a:blip r:embed="rId20"/>
                  <a:stretch>
                    <a:fillRect r="-2273"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hteck 31"/>
                <p:cNvSpPr/>
                <p:nvPr/>
              </p:nvSpPr>
              <p:spPr>
                <a:xfrm>
                  <a:off x="4164995" y="2545724"/>
                  <a:ext cx="41857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smtClean="0">
                                <a:latin typeface="Cambria Math" panose="02040503050406030204" pitchFamily="18" charset="0"/>
                                <a:ea typeface="Cambria Math" panose="02040503050406030204" pitchFamily="18" charset="0"/>
                              </a:rPr>
                            </m:ctrlPr>
                          </m:sSubPr>
                          <m:e>
                            <m:r>
                              <a:rPr lang="de-CH" sz="1400" i="1">
                                <a:latin typeface="Cambria Math" panose="02040503050406030204" pitchFamily="18" charset="0"/>
                                <a:ea typeface="Cambria Math" panose="02040503050406030204" pitchFamily="18" charset="0"/>
                              </a:rPr>
                              <m:t>𝜃</m:t>
                            </m:r>
                          </m:e>
                          <m:sub>
                            <m:r>
                              <a:rPr lang="de-CH" sz="1400" b="0" i="1" smtClean="0">
                                <a:latin typeface="Cambria Math" panose="02040503050406030204" pitchFamily="18" charset="0"/>
                                <a:ea typeface="Cambria Math" panose="02040503050406030204" pitchFamily="18" charset="0"/>
                              </a:rPr>
                              <m:t>𝐵</m:t>
                            </m:r>
                          </m:sub>
                        </m:sSub>
                      </m:oMath>
                    </m:oMathPara>
                  </a14:m>
                  <a:endParaRPr lang="en-US" sz="1400" dirty="0"/>
                </a:p>
              </p:txBody>
            </p:sp>
          </mc:Choice>
          <mc:Fallback xmlns="">
            <p:sp>
              <p:nvSpPr>
                <p:cNvPr id="32" name="Rechteck 31"/>
                <p:cNvSpPr>
                  <a:spLocks noRot="1" noChangeAspect="1" noMove="1" noResize="1" noEditPoints="1" noAdjustHandles="1" noChangeArrowheads="1" noChangeShapeType="1" noTextEdit="1"/>
                </p:cNvSpPr>
                <p:nvPr/>
              </p:nvSpPr>
              <p:spPr>
                <a:xfrm>
                  <a:off x="4164995" y="2545724"/>
                  <a:ext cx="418576" cy="307777"/>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hteck 32"/>
                <p:cNvSpPr/>
                <p:nvPr/>
              </p:nvSpPr>
              <p:spPr>
                <a:xfrm>
                  <a:off x="4456033" y="2545724"/>
                  <a:ext cx="52277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smtClean="0">
                                <a:latin typeface="Cambria Math" panose="02040503050406030204" pitchFamily="18" charset="0"/>
                                <a:ea typeface="Cambria Math" panose="02040503050406030204" pitchFamily="18" charset="0"/>
                              </a:rPr>
                            </m:ctrlPr>
                          </m:sSubPr>
                          <m:e>
                            <m:r>
                              <a:rPr lang="de-CH" sz="1400" i="1">
                                <a:latin typeface="Cambria Math" panose="02040503050406030204" pitchFamily="18" charset="0"/>
                                <a:ea typeface="Cambria Math" panose="02040503050406030204" pitchFamily="18" charset="0"/>
                              </a:rPr>
                              <m:t>𝜃</m:t>
                            </m:r>
                          </m:e>
                          <m:sub>
                            <m:r>
                              <a:rPr lang="de-CH" sz="1400" b="0" i="1" smtClean="0">
                                <a:latin typeface="Cambria Math" panose="02040503050406030204" pitchFamily="18" charset="0"/>
                                <a:ea typeface="Cambria Math" panose="02040503050406030204" pitchFamily="18" charset="0"/>
                              </a:rPr>
                              <m:t>𝑡𝑜𝑡</m:t>
                            </m:r>
                          </m:sub>
                        </m:sSub>
                      </m:oMath>
                    </m:oMathPara>
                  </a14:m>
                  <a:endParaRPr lang="en-US" sz="1400" dirty="0"/>
                </a:p>
              </p:txBody>
            </p:sp>
          </mc:Choice>
          <mc:Fallback xmlns="">
            <p:sp>
              <p:nvSpPr>
                <p:cNvPr id="33" name="Rechteck 32"/>
                <p:cNvSpPr>
                  <a:spLocks noRot="1" noChangeAspect="1" noMove="1" noResize="1" noEditPoints="1" noAdjustHandles="1" noChangeArrowheads="1" noChangeShapeType="1" noTextEdit="1"/>
                </p:cNvSpPr>
                <p:nvPr/>
              </p:nvSpPr>
              <p:spPr>
                <a:xfrm>
                  <a:off x="4456033" y="2545724"/>
                  <a:ext cx="522772" cy="307777"/>
                </a:xfrm>
                <a:prstGeom prst="rect">
                  <a:avLst/>
                </a:prstGeom>
                <a:blipFill>
                  <a:blip r:embed="rId22"/>
                  <a:stretch>
                    <a:fillRect/>
                  </a:stretch>
                </a:blipFill>
              </p:spPr>
              <p:txBody>
                <a:bodyPr/>
                <a:lstStyle/>
                <a:p>
                  <a:r>
                    <a:rPr lang="en-US">
                      <a:noFill/>
                    </a:rPr>
                    <a:t> </a:t>
                  </a:r>
                </a:p>
              </p:txBody>
            </p:sp>
          </mc:Fallback>
        </mc:AlternateContent>
        <p:cxnSp>
          <p:nvCxnSpPr>
            <p:cNvPr id="34" name="Gerader Verbinder 33"/>
            <p:cNvCxnSpPr/>
            <p:nvPr/>
          </p:nvCxnSpPr>
          <p:spPr>
            <a:xfrm flipV="1">
              <a:off x="4399897" y="2843778"/>
              <a:ext cx="0" cy="492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flipV="1">
              <a:off x="4622038" y="2833448"/>
              <a:ext cx="0" cy="492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reihandform 46"/>
            <p:cNvSpPr/>
            <p:nvPr/>
          </p:nvSpPr>
          <p:spPr>
            <a:xfrm>
              <a:off x="3489960" y="3982720"/>
              <a:ext cx="1125220" cy="662940"/>
            </a:xfrm>
            <a:custGeom>
              <a:avLst/>
              <a:gdLst>
                <a:gd name="connsiteX0" fmla="*/ 0 w 1125220"/>
                <a:gd name="connsiteY0" fmla="*/ 662940 h 662940"/>
                <a:gd name="connsiteX1" fmla="*/ 170180 w 1125220"/>
                <a:gd name="connsiteY1" fmla="*/ 660400 h 662940"/>
                <a:gd name="connsiteX2" fmla="*/ 523240 w 1125220"/>
                <a:gd name="connsiteY2" fmla="*/ 645160 h 662940"/>
                <a:gd name="connsiteX3" fmla="*/ 782320 w 1125220"/>
                <a:gd name="connsiteY3" fmla="*/ 599440 h 662940"/>
                <a:gd name="connsiteX4" fmla="*/ 911860 w 1125220"/>
                <a:gd name="connsiteY4" fmla="*/ 551180 h 662940"/>
                <a:gd name="connsiteX5" fmla="*/ 995680 w 1125220"/>
                <a:gd name="connsiteY5" fmla="*/ 492760 h 662940"/>
                <a:gd name="connsiteX6" fmla="*/ 1064260 w 1125220"/>
                <a:gd name="connsiteY6" fmla="*/ 411480 h 662940"/>
                <a:gd name="connsiteX7" fmla="*/ 1102360 w 1125220"/>
                <a:gd name="connsiteY7" fmla="*/ 281940 h 662940"/>
                <a:gd name="connsiteX8" fmla="*/ 1125220 w 1125220"/>
                <a:gd name="connsiteY8" fmla="*/ 0 h 662940"/>
                <a:gd name="connsiteX0" fmla="*/ 0 w 1125220"/>
                <a:gd name="connsiteY0" fmla="*/ 662940 h 662940"/>
                <a:gd name="connsiteX1" fmla="*/ 170180 w 1125220"/>
                <a:gd name="connsiteY1" fmla="*/ 660400 h 662940"/>
                <a:gd name="connsiteX2" fmla="*/ 528320 w 1125220"/>
                <a:gd name="connsiteY2" fmla="*/ 637540 h 662940"/>
                <a:gd name="connsiteX3" fmla="*/ 782320 w 1125220"/>
                <a:gd name="connsiteY3" fmla="*/ 599440 h 662940"/>
                <a:gd name="connsiteX4" fmla="*/ 911860 w 1125220"/>
                <a:gd name="connsiteY4" fmla="*/ 551180 h 662940"/>
                <a:gd name="connsiteX5" fmla="*/ 995680 w 1125220"/>
                <a:gd name="connsiteY5" fmla="*/ 492760 h 662940"/>
                <a:gd name="connsiteX6" fmla="*/ 1064260 w 1125220"/>
                <a:gd name="connsiteY6" fmla="*/ 411480 h 662940"/>
                <a:gd name="connsiteX7" fmla="*/ 1102360 w 1125220"/>
                <a:gd name="connsiteY7" fmla="*/ 281940 h 662940"/>
                <a:gd name="connsiteX8" fmla="*/ 1125220 w 1125220"/>
                <a:gd name="connsiteY8" fmla="*/ 0 h 662940"/>
                <a:gd name="connsiteX0" fmla="*/ 0 w 1125220"/>
                <a:gd name="connsiteY0" fmla="*/ 662940 h 662940"/>
                <a:gd name="connsiteX1" fmla="*/ 170180 w 1125220"/>
                <a:gd name="connsiteY1" fmla="*/ 660400 h 662940"/>
                <a:gd name="connsiteX2" fmla="*/ 528320 w 1125220"/>
                <a:gd name="connsiteY2" fmla="*/ 637540 h 662940"/>
                <a:gd name="connsiteX3" fmla="*/ 782320 w 1125220"/>
                <a:gd name="connsiteY3" fmla="*/ 599440 h 662940"/>
                <a:gd name="connsiteX4" fmla="*/ 911860 w 1125220"/>
                <a:gd name="connsiteY4" fmla="*/ 551180 h 662940"/>
                <a:gd name="connsiteX5" fmla="*/ 995680 w 1125220"/>
                <a:gd name="connsiteY5" fmla="*/ 492760 h 662940"/>
                <a:gd name="connsiteX6" fmla="*/ 1064260 w 1125220"/>
                <a:gd name="connsiteY6" fmla="*/ 411480 h 662940"/>
                <a:gd name="connsiteX7" fmla="*/ 1102360 w 1125220"/>
                <a:gd name="connsiteY7" fmla="*/ 281940 h 662940"/>
                <a:gd name="connsiteX8" fmla="*/ 1125220 w 1125220"/>
                <a:gd name="connsiteY8" fmla="*/ 0 h 662940"/>
                <a:gd name="connsiteX0" fmla="*/ 0 w 1125220"/>
                <a:gd name="connsiteY0" fmla="*/ 662940 h 662940"/>
                <a:gd name="connsiteX1" fmla="*/ 170180 w 1125220"/>
                <a:gd name="connsiteY1" fmla="*/ 660400 h 662940"/>
                <a:gd name="connsiteX2" fmla="*/ 520700 w 1125220"/>
                <a:gd name="connsiteY2" fmla="*/ 642620 h 662940"/>
                <a:gd name="connsiteX3" fmla="*/ 782320 w 1125220"/>
                <a:gd name="connsiteY3" fmla="*/ 599440 h 662940"/>
                <a:gd name="connsiteX4" fmla="*/ 911860 w 1125220"/>
                <a:gd name="connsiteY4" fmla="*/ 551180 h 662940"/>
                <a:gd name="connsiteX5" fmla="*/ 995680 w 1125220"/>
                <a:gd name="connsiteY5" fmla="*/ 492760 h 662940"/>
                <a:gd name="connsiteX6" fmla="*/ 1064260 w 1125220"/>
                <a:gd name="connsiteY6" fmla="*/ 411480 h 662940"/>
                <a:gd name="connsiteX7" fmla="*/ 1102360 w 1125220"/>
                <a:gd name="connsiteY7" fmla="*/ 281940 h 662940"/>
                <a:gd name="connsiteX8" fmla="*/ 1125220 w 1125220"/>
                <a:gd name="connsiteY8" fmla="*/ 0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220" h="662940">
                  <a:moveTo>
                    <a:pt x="0" y="662940"/>
                  </a:moveTo>
                  <a:lnTo>
                    <a:pt x="170180" y="660400"/>
                  </a:lnTo>
                  <a:cubicBezTo>
                    <a:pt x="256963" y="657013"/>
                    <a:pt x="423757" y="655320"/>
                    <a:pt x="520700" y="642620"/>
                  </a:cubicBezTo>
                  <a:cubicBezTo>
                    <a:pt x="617643" y="629920"/>
                    <a:pt x="717127" y="614680"/>
                    <a:pt x="782320" y="599440"/>
                  </a:cubicBezTo>
                  <a:cubicBezTo>
                    <a:pt x="847513" y="584200"/>
                    <a:pt x="876300" y="568960"/>
                    <a:pt x="911860" y="551180"/>
                  </a:cubicBezTo>
                  <a:cubicBezTo>
                    <a:pt x="947420" y="533400"/>
                    <a:pt x="970280" y="516043"/>
                    <a:pt x="995680" y="492760"/>
                  </a:cubicBezTo>
                  <a:cubicBezTo>
                    <a:pt x="1021080" y="469477"/>
                    <a:pt x="1046480" y="446617"/>
                    <a:pt x="1064260" y="411480"/>
                  </a:cubicBezTo>
                  <a:cubicBezTo>
                    <a:pt x="1082040" y="376343"/>
                    <a:pt x="1092200" y="350520"/>
                    <a:pt x="1102360" y="281940"/>
                  </a:cubicBezTo>
                  <a:cubicBezTo>
                    <a:pt x="1112520" y="213360"/>
                    <a:pt x="1118870" y="106680"/>
                    <a:pt x="1125220" y="0"/>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ihandform 48"/>
            <p:cNvSpPr/>
            <p:nvPr/>
          </p:nvSpPr>
          <p:spPr>
            <a:xfrm>
              <a:off x="4579620" y="3987800"/>
              <a:ext cx="38100" cy="190500"/>
            </a:xfrm>
            <a:custGeom>
              <a:avLst/>
              <a:gdLst>
                <a:gd name="connsiteX0" fmla="*/ 0 w 38100"/>
                <a:gd name="connsiteY0" fmla="*/ 190500 h 190500"/>
                <a:gd name="connsiteX1" fmla="*/ 27940 w 38100"/>
                <a:gd name="connsiteY1" fmla="*/ 88900 h 190500"/>
                <a:gd name="connsiteX2" fmla="*/ 38100 w 38100"/>
                <a:gd name="connsiteY2" fmla="*/ 0 h 190500"/>
              </a:gdLst>
              <a:ahLst/>
              <a:cxnLst>
                <a:cxn ang="0">
                  <a:pos x="connsiteX0" y="connsiteY0"/>
                </a:cxn>
                <a:cxn ang="0">
                  <a:pos x="connsiteX1" y="connsiteY1"/>
                </a:cxn>
                <a:cxn ang="0">
                  <a:pos x="connsiteX2" y="connsiteY2"/>
                </a:cxn>
              </a:cxnLst>
              <a:rect l="l" t="t" r="r" b="b"/>
              <a:pathLst>
                <a:path w="38100" h="190500">
                  <a:moveTo>
                    <a:pt x="0" y="190500"/>
                  </a:moveTo>
                  <a:cubicBezTo>
                    <a:pt x="10795" y="155575"/>
                    <a:pt x="21590" y="120650"/>
                    <a:pt x="27940" y="88900"/>
                  </a:cubicBezTo>
                  <a:cubicBezTo>
                    <a:pt x="34290" y="57150"/>
                    <a:pt x="36195" y="28575"/>
                    <a:pt x="38100" y="0"/>
                  </a:cubicBezTo>
                </a:path>
              </a:pathLst>
            </a:custGeom>
            <a:noFill/>
            <a:ln>
              <a:solidFill>
                <a:srgbClr val="0035D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Gerader Verbinder 58"/>
            <p:cNvCxnSpPr/>
            <p:nvPr/>
          </p:nvCxnSpPr>
          <p:spPr>
            <a:xfrm>
              <a:off x="3477395" y="5087199"/>
              <a:ext cx="24394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p:cNvCxnSpPr/>
            <p:nvPr/>
          </p:nvCxnSpPr>
          <p:spPr>
            <a:xfrm>
              <a:off x="3749427" y="5090160"/>
              <a:ext cx="0" cy="17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r Verbinder 66"/>
            <p:cNvCxnSpPr/>
            <p:nvPr/>
          </p:nvCxnSpPr>
          <p:spPr>
            <a:xfrm>
              <a:off x="4020110" y="5090160"/>
              <a:ext cx="0" cy="17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a:off x="4296970" y="5090160"/>
              <a:ext cx="0" cy="17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a:off x="4561130" y="5090160"/>
              <a:ext cx="0" cy="17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4837990" y="5090160"/>
              <a:ext cx="0" cy="17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a:off x="5109770" y="5090160"/>
              <a:ext cx="0" cy="17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a:off x="5377696" y="5090160"/>
              <a:ext cx="0" cy="17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a:off x="5657096" y="5090160"/>
              <a:ext cx="0" cy="17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a:off x="5924480" y="5090160"/>
              <a:ext cx="0" cy="17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feld 64"/>
            <p:cNvSpPr txBox="1"/>
            <p:nvPr/>
          </p:nvSpPr>
          <p:spPr>
            <a:xfrm>
              <a:off x="3368168" y="5066242"/>
              <a:ext cx="271228" cy="215444"/>
            </a:xfrm>
            <a:prstGeom prst="rect">
              <a:avLst/>
            </a:prstGeom>
            <a:noFill/>
          </p:spPr>
          <p:txBody>
            <a:bodyPr wrap="none" rtlCol="0">
              <a:spAutoFit/>
            </a:bodyPr>
            <a:lstStyle/>
            <a:p>
              <a:r>
                <a:rPr lang="de-CH" sz="800" dirty="0"/>
                <a:t>0°</a:t>
              </a:r>
              <a:endParaRPr lang="en-US" sz="800" dirty="0"/>
            </a:p>
          </p:txBody>
        </p:sp>
        <p:sp>
          <p:nvSpPr>
            <p:cNvPr id="66" name="Rechteck 65"/>
            <p:cNvSpPr/>
            <p:nvPr/>
          </p:nvSpPr>
          <p:spPr>
            <a:xfrm>
              <a:off x="3364646" y="4858719"/>
              <a:ext cx="2631098" cy="136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feld 77"/>
            <p:cNvSpPr txBox="1"/>
            <p:nvPr/>
          </p:nvSpPr>
          <p:spPr>
            <a:xfrm>
              <a:off x="3606524" y="5066242"/>
              <a:ext cx="322524" cy="215444"/>
            </a:xfrm>
            <a:prstGeom prst="rect">
              <a:avLst/>
            </a:prstGeom>
            <a:noFill/>
          </p:spPr>
          <p:txBody>
            <a:bodyPr wrap="none" rtlCol="0">
              <a:spAutoFit/>
            </a:bodyPr>
            <a:lstStyle/>
            <a:p>
              <a:r>
                <a:rPr lang="de-CH" sz="800" dirty="0"/>
                <a:t>10°</a:t>
              </a:r>
              <a:endParaRPr lang="en-US" sz="800" dirty="0"/>
            </a:p>
          </p:txBody>
        </p:sp>
        <p:sp>
          <p:nvSpPr>
            <p:cNvPr id="79" name="Textfeld 78"/>
            <p:cNvSpPr txBox="1"/>
            <p:nvPr/>
          </p:nvSpPr>
          <p:spPr>
            <a:xfrm>
              <a:off x="3875185" y="5066242"/>
              <a:ext cx="322524" cy="215444"/>
            </a:xfrm>
            <a:prstGeom prst="rect">
              <a:avLst/>
            </a:prstGeom>
            <a:noFill/>
          </p:spPr>
          <p:txBody>
            <a:bodyPr wrap="none" rtlCol="0">
              <a:spAutoFit/>
            </a:bodyPr>
            <a:lstStyle/>
            <a:p>
              <a:r>
                <a:rPr lang="de-CH" sz="800" dirty="0"/>
                <a:t>20°</a:t>
              </a:r>
              <a:endParaRPr lang="en-US" sz="800" dirty="0"/>
            </a:p>
          </p:txBody>
        </p:sp>
        <p:sp>
          <p:nvSpPr>
            <p:cNvPr id="80" name="Textfeld 79"/>
            <p:cNvSpPr txBox="1"/>
            <p:nvPr/>
          </p:nvSpPr>
          <p:spPr>
            <a:xfrm>
              <a:off x="4151158" y="5066242"/>
              <a:ext cx="322524" cy="215444"/>
            </a:xfrm>
            <a:prstGeom prst="rect">
              <a:avLst/>
            </a:prstGeom>
            <a:noFill/>
          </p:spPr>
          <p:txBody>
            <a:bodyPr wrap="none" rtlCol="0">
              <a:spAutoFit/>
            </a:bodyPr>
            <a:lstStyle/>
            <a:p>
              <a:r>
                <a:rPr lang="de-CH" sz="800" dirty="0"/>
                <a:t>30°</a:t>
              </a:r>
              <a:endParaRPr lang="en-US" sz="800" dirty="0"/>
            </a:p>
          </p:txBody>
        </p:sp>
        <p:sp>
          <p:nvSpPr>
            <p:cNvPr id="81" name="Textfeld 80"/>
            <p:cNvSpPr txBox="1"/>
            <p:nvPr/>
          </p:nvSpPr>
          <p:spPr>
            <a:xfrm>
              <a:off x="4416437" y="5066242"/>
              <a:ext cx="322524" cy="215444"/>
            </a:xfrm>
            <a:prstGeom prst="rect">
              <a:avLst/>
            </a:prstGeom>
            <a:noFill/>
          </p:spPr>
          <p:txBody>
            <a:bodyPr wrap="none" rtlCol="0">
              <a:spAutoFit/>
            </a:bodyPr>
            <a:lstStyle/>
            <a:p>
              <a:r>
                <a:rPr lang="de-CH" sz="800" dirty="0"/>
                <a:t>40°</a:t>
              </a:r>
              <a:endParaRPr lang="en-US" sz="800" dirty="0"/>
            </a:p>
          </p:txBody>
        </p:sp>
        <p:sp>
          <p:nvSpPr>
            <p:cNvPr id="82" name="Textfeld 81"/>
            <p:cNvSpPr txBox="1"/>
            <p:nvPr/>
          </p:nvSpPr>
          <p:spPr>
            <a:xfrm>
              <a:off x="4688216" y="5066242"/>
              <a:ext cx="322524" cy="215444"/>
            </a:xfrm>
            <a:prstGeom prst="rect">
              <a:avLst/>
            </a:prstGeom>
            <a:noFill/>
          </p:spPr>
          <p:txBody>
            <a:bodyPr wrap="none" rtlCol="0">
              <a:spAutoFit/>
            </a:bodyPr>
            <a:lstStyle/>
            <a:p>
              <a:r>
                <a:rPr lang="de-CH" sz="800" dirty="0"/>
                <a:t>50°</a:t>
              </a:r>
              <a:endParaRPr lang="en-US" sz="800" dirty="0"/>
            </a:p>
          </p:txBody>
        </p:sp>
        <p:sp>
          <p:nvSpPr>
            <p:cNvPr id="83" name="Textfeld 82"/>
            <p:cNvSpPr txBox="1"/>
            <p:nvPr/>
          </p:nvSpPr>
          <p:spPr>
            <a:xfrm>
              <a:off x="4966333" y="5066242"/>
              <a:ext cx="322524" cy="215444"/>
            </a:xfrm>
            <a:prstGeom prst="rect">
              <a:avLst/>
            </a:prstGeom>
            <a:noFill/>
          </p:spPr>
          <p:txBody>
            <a:bodyPr wrap="none" rtlCol="0">
              <a:spAutoFit/>
            </a:bodyPr>
            <a:lstStyle/>
            <a:p>
              <a:r>
                <a:rPr lang="de-CH" sz="800" dirty="0"/>
                <a:t>60°</a:t>
              </a:r>
              <a:endParaRPr lang="en-US" sz="800" dirty="0"/>
            </a:p>
          </p:txBody>
        </p:sp>
        <p:sp>
          <p:nvSpPr>
            <p:cNvPr id="84" name="Textfeld 83"/>
            <p:cNvSpPr txBox="1"/>
            <p:nvPr/>
          </p:nvSpPr>
          <p:spPr>
            <a:xfrm>
              <a:off x="5241377" y="5066242"/>
              <a:ext cx="322524" cy="215444"/>
            </a:xfrm>
            <a:prstGeom prst="rect">
              <a:avLst/>
            </a:prstGeom>
            <a:noFill/>
          </p:spPr>
          <p:txBody>
            <a:bodyPr wrap="none" rtlCol="0">
              <a:spAutoFit/>
            </a:bodyPr>
            <a:lstStyle/>
            <a:p>
              <a:r>
                <a:rPr lang="de-CH" sz="800" dirty="0"/>
                <a:t>70°</a:t>
              </a:r>
              <a:endParaRPr lang="en-US" sz="800" dirty="0"/>
            </a:p>
          </p:txBody>
        </p:sp>
        <p:sp>
          <p:nvSpPr>
            <p:cNvPr id="85" name="Textfeld 84"/>
            <p:cNvSpPr txBox="1"/>
            <p:nvPr/>
          </p:nvSpPr>
          <p:spPr>
            <a:xfrm>
              <a:off x="5510098" y="5066242"/>
              <a:ext cx="322524" cy="215444"/>
            </a:xfrm>
            <a:prstGeom prst="rect">
              <a:avLst/>
            </a:prstGeom>
            <a:noFill/>
          </p:spPr>
          <p:txBody>
            <a:bodyPr wrap="none" rtlCol="0">
              <a:spAutoFit/>
            </a:bodyPr>
            <a:lstStyle/>
            <a:p>
              <a:r>
                <a:rPr lang="de-CH" sz="800" dirty="0"/>
                <a:t>80°</a:t>
              </a:r>
              <a:endParaRPr lang="en-US" sz="800" dirty="0"/>
            </a:p>
          </p:txBody>
        </p:sp>
        <p:sp>
          <p:nvSpPr>
            <p:cNvPr id="86" name="Textfeld 85"/>
            <p:cNvSpPr txBox="1"/>
            <p:nvPr/>
          </p:nvSpPr>
          <p:spPr>
            <a:xfrm>
              <a:off x="5778809" y="5066242"/>
              <a:ext cx="322524" cy="215444"/>
            </a:xfrm>
            <a:prstGeom prst="rect">
              <a:avLst/>
            </a:prstGeom>
            <a:noFill/>
          </p:spPr>
          <p:txBody>
            <a:bodyPr wrap="none" rtlCol="0">
              <a:spAutoFit/>
            </a:bodyPr>
            <a:lstStyle/>
            <a:p>
              <a:r>
                <a:rPr lang="de-CH" sz="800" dirty="0"/>
                <a:t>90°</a:t>
              </a:r>
              <a:endParaRPr lang="en-US" sz="800" dirty="0"/>
            </a:p>
          </p:txBody>
        </p:sp>
        <p:cxnSp>
          <p:nvCxnSpPr>
            <p:cNvPr id="61" name="Gerader Verbinder 60"/>
            <p:cNvCxnSpPr/>
            <p:nvPr/>
          </p:nvCxnSpPr>
          <p:spPr>
            <a:xfrm>
              <a:off x="3481572" y="4755729"/>
              <a:ext cx="0" cy="343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r Verbinder 63"/>
            <p:cNvCxnSpPr/>
            <p:nvPr/>
          </p:nvCxnSpPr>
          <p:spPr>
            <a:xfrm flipH="1">
              <a:off x="5921940" y="4787436"/>
              <a:ext cx="3345" cy="3041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reihandform 54"/>
            <p:cNvSpPr/>
            <p:nvPr/>
          </p:nvSpPr>
          <p:spPr>
            <a:xfrm flipV="1">
              <a:off x="3484112" y="4424259"/>
              <a:ext cx="1125220" cy="662940"/>
            </a:xfrm>
            <a:custGeom>
              <a:avLst/>
              <a:gdLst>
                <a:gd name="connsiteX0" fmla="*/ 0 w 1125220"/>
                <a:gd name="connsiteY0" fmla="*/ 662940 h 662940"/>
                <a:gd name="connsiteX1" fmla="*/ 170180 w 1125220"/>
                <a:gd name="connsiteY1" fmla="*/ 660400 h 662940"/>
                <a:gd name="connsiteX2" fmla="*/ 523240 w 1125220"/>
                <a:gd name="connsiteY2" fmla="*/ 645160 h 662940"/>
                <a:gd name="connsiteX3" fmla="*/ 782320 w 1125220"/>
                <a:gd name="connsiteY3" fmla="*/ 599440 h 662940"/>
                <a:gd name="connsiteX4" fmla="*/ 911860 w 1125220"/>
                <a:gd name="connsiteY4" fmla="*/ 551180 h 662940"/>
                <a:gd name="connsiteX5" fmla="*/ 995680 w 1125220"/>
                <a:gd name="connsiteY5" fmla="*/ 492760 h 662940"/>
                <a:gd name="connsiteX6" fmla="*/ 1064260 w 1125220"/>
                <a:gd name="connsiteY6" fmla="*/ 411480 h 662940"/>
                <a:gd name="connsiteX7" fmla="*/ 1102360 w 1125220"/>
                <a:gd name="connsiteY7" fmla="*/ 281940 h 662940"/>
                <a:gd name="connsiteX8" fmla="*/ 1125220 w 1125220"/>
                <a:gd name="connsiteY8" fmla="*/ 0 h 662940"/>
                <a:gd name="connsiteX0" fmla="*/ 0 w 1125220"/>
                <a:gd name="connsiteY0" fmla="*/ 662940 h 662940"/>
                <a:gd name="connsiteX1" fmla="*/ 170180 w 1125220"/>
                <a:gd name="connsiteY1" fmla="*/ 660400 h 662940"/>
                <a:gd name="connsiteX2" fmla="*/ 528320 w 1125220"/>
                <a:gd name="connsiteY2" fmla="*/ 637540 h 662940"/>
                <a:gd name="connsiteX3" fmla="*/ 782320 w 1125220"/>
                <a:gd name="connsiteY3" fmla="*/ 599440 h 662940"/>
                <a:gd name="connsiteX4" fmla="*/ 911860 w 1125220"/>
                <a:gd name="connsiteY4" fmla="*/ 551180 h 662940"/>
                <a:gd name="connsiteX5" fmla="*/ 995680 w 1125220"/>
                <a:gd name="connsiteY5" fmla="*/ 492760 h 662940"/>
                <a:gd name="connsiteX6" fmla="*/ 1064260 w 1125220"/>
                <a:gd name="connsiteY6" fmla="*/ 411480 h 662940"/>
                <a:gd name="connsiteX7" fmla="*/ 1102360 w 1125220"/>
                <a:gd name="connsiteY7" fmla="*/ 281940 h 662940"/>
                <a:gd name="connsiteX8" fmla="*/ 1125220 w 1125220"/>
                <a:gd name="connsiteY8" fmla="*/ 0 h 662940"/>
                <a:gd name="connsiteX0" fmla="*/ 0 w 1125220"/>
                <a:gd name="connsiteY0" fmla="*/ 662940 h 662940"/>
                <a:gd name="connsiteX1" fmla="*/ 170180 w 1125220"/>
                <a:gd name="connsiteY1" fmla="*/ 660400 h 662940"/>
                <a:gd name="connsiteX2" fmla="*/ 528320 w 1125220"/>
                <a:gd name="connsiteY2" fmla="*/ 637540 h 662940"/>
                <a:gd name="connsiteX3" fmla="*/ 782320 w 1125220"/>
                <a:gd name="connsiteY3" fmla="*/ 599440 h 662940"/>
                <a:gd name="connsiteX4" fmla="*/ 911860 w 1125220"/>
                <a:gd name="connsiteY4" fmla="*/ 551180 h 662940"/>
                <a:gd name="connsiteX5" fmla="*/ 995680 w 1125220"/>
                <a:gd name="connsiteY5" fmla="*/ 492760 h 662940"/>
                <a:gd name="connsiteX6" fmla="*/ 1064260 w 1125220"/>
                <a:gd name="connsiteY6" fmla="*/ 411480 h 662940"/>
                <a:gd name="connsiteX7" fmla="*/ 1102360 w 1125220"/>
                <a:gd name="connsiteY7" fmla="*/ 281940 h 662940"/>
                <a:gd name="connsiteX8" fmla="*/ 1125220 w 1125220"/>
                <a:gd name="connsiteY8" fmla="*/ 0 h 662940"/>
                <a:gd name="connsiteX0" fmla="*/ 0 w 1125220"/>
                <a:gd name="connsiteY0" fmla="*/ 662940 h 662940"/>
                <a:gd name="connsiteX1" fmla="*/ 170180 w 1125220"/>
                <a:gd name="connsiteY1" fmla="*/ 660400 h 662940"/>
                <a:gd name="connsiteX2" fmla="*/ 520700 w 1125220"/>
                <a:gd name="connsiteY2" fmla="*/ 642620 h 662940"/>
                <a:gd name="connsiteX3" fmla="*/ 782320 w 1125220"/>
                <a:gd name="connsiteY3" fmla="*/ 599440 h 662940"/>
                <a:gd name="connsiteX4" fmla="*/ 911860 w 1125220"/>
                <a:gd name="connsiteY4" fmla="*/ 551180 h 662940"/>
                <a:gd name="connsiteX5" fmla="*/ 995680 w 1125220"/>
                <a:gd name="connsiteY5" fmla="*/ 492760 h 662940"/>
                <a:gd name="connsiteX6" fmla="*/ 1064260 w 1125220"/>
                <a:gd name="connsiteY6" fmla="*/ 411480 h 662940"/>
                <a:gd name="connsiteX7" fmla="*/ 1102360 w 1125220"/>
                <a:gd name="connsiteY7" fmla="*/ 281940 h 662940"/>
                <a:gd name="connsiteX8" fmla="*/ 1125220 w 1125220"/>
                <a:gd name="connsiteY8" fmla="*/ 0 h 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220" h="662940">
                  <a:moveTo>
                    <a:pt x="0" y="662940"/>
                  </a:moveTo>
                  <a:lnTo>
                    <a:pt x="170180" y="660400"/>
                  </a:lnTo>
                  <a:cubicBezTo>
                    <a:pt x="256963" y="657013"/>
                    <a:pt x="423757" y="655320"/>
                    <a:pt x="520700" y="642620"/>
                  </a:cubicBezTo>
                  <a:cubicBezTo>
                    <a:pt x="617643" y="629920"/>
                    <a:pt x="717127" y="614680"/>
                    <a:pt x="782320" y="599440"/>
                  </a:cubicBezTo>
                  <a:cubicBezTo>
                    <a:pt x="847513" y="584200"/>
                    <a:pt x="876300" y="568960"/>
                    <a:pt x="911860" y="551180"/>
                  </a:cubicBezTo>
                  <a:cubicBezTo>
                    <a:pt x="947420" y="533400"/>
                    <a:pt x="970280" y="516043"/>
                    <a:pt x="995680" y="492760"/>
                  </a:cubicBezTo>
                  <a:cubicBezTo>
                    <a:pt x="1021080" y="469477"/>
                    <a:pt x="1046480" y="446617"/>
                    <a:pt x="1064260" y="411480"/>
                  </a:cubicBezTo>
                  <a:cubicBezTo>
                    <a:pt x="1082040" y="376343"/>
                    <a:pt x="1092200" y="350520"/>
                    <a:pt x="1102360" y="281940"/>
                  </a:cubicBezTo>
                  <a:cubicBezTo>
                    <a:pt x="1112520" y="213360"/>
                    <a:pt x="1118870" y="106680"/>
                    <a:pt x="1125220" y="0"/>
                  </a:cubicBezTo>
                </a:path>
              </a:pathLst>
            </a:cu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Gerader Verbinder 86"/>
            <p:cNvCxnSpPr/>
            <p:nvPr/>
          </p:nvCxnSpPr>
          <p:spPr>
            <a:xfrm flipH="1">
              <a:off x="4614412" y="3982720"/>
              <a:ext cx="3308" cy="11044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4399545" y="2893056"/>
              <a:ext cx="0" cy="2197104"/>
            </a:xfrm>
            <a:prstGeom prst="line">
              <a:avLst/>
            </a:prstGeom>
            <a:ln w="63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a:xfrm>
              <a:off x="3484939" y="4538690"/>
              <a:ext cx="2420805"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1029" name="Ellipse 1028"/>
            <p:cNvSpPr/>
            <p:nvPr/>
          </p:nvSpPr>
          <p:spPr>
            <a:xfrm>
              <a:off x="3560249" y="4701330"/>
              <a:ext cx="203587" cy="175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Ellipse 103"/>
            <p:cNvSpPr/>
            <p:nvPr/>
          </p:nvSpPr>
          <p:spPr>
            <a:xfrm>
              <a:off x="4197709" y="4246879"/>
              <a:ext cx="119653" cy="659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Ellipse 104"/>
            <p:cNvSpPr/>
            <p:nvPr/>
          </p:nvSpPr>
          <p:spPr>
            <a:xfrm>
              <a:off x="4178974" y="4665726"/>
              <a:ext cx="119653" cy="858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Ellipse 105"/>
            <p:cNvSpPr/>
            <p:nvPr/>
          </p:nvSpPr>
          <p:spPr>
            <a:xfrm>
              <a:off x="4171874" y="3861328"/>
              <a:ext cx="119653" cy="858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Ellipse 106"/>
            <p:cNvSpPr/>
            <p:nvPr/>
          </p:nvSpPr>
          <p:spPr>
            <a:xfrm>
              <a:off x="4179469" y="3622924"/>
              <a:ext cx="119653" cy="858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8" name="Textfeld 107"/>
                <p:cNvSpPr txBox="1"/>
                <p:nvPr/>
              </p:nvSpPr>
              <p:spPr>
                <a:xfrm>
                  <a:off x="4148386" y="4131756"/>
                  <a:ext cx="19718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1"/>
                                </a:solidFill>
                                <a:latin typeface="Cambria Math" panose="02040503050406030204" pitchFamily="18" charset="0"/>
                              </a:rPr>
                            </m:ctrlPr>
                          </m:sSubPr>
                          <m:e>
                            <m:r>
                              <a:rPr lang="de-CH" sz="1400" b="0" i="1" smtClean="0">
                                <a:solidFill>
                                  <a:schemeClr val="accent1"/>
                                </a:solidFill>
                                <a:latin typeface="Cambria Math" panose="02040503050406030204" pitchFamily="18" charset="0"/>
                              </a:rPr>
                              <m:t>𝑟</m:t>
                            </m:r>
                          </m:e>
                          <m:sub>
                            <m:r>
                              <a:rPr lang="en-US" sz="1400" i="1" smtClean="0">
                                <a:solidFill>
                                  <a:schemeClr val="accent1"/>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108" name="Textfeld 107"/>
                <p:cNvSpPr txBox="1">
                  <a:spLocks noRot="1" noChangeAspect="1" noMove="1" noResize="1" noEditPoints="1" noAdjustHandles="1" noChangeArrowheads="1" noChangeShapeType="1" noTextEdit="1"/>
                </p:cNvSpPr>
                <p:nvPr/>
              </p:nvSpPr>
              <p:spPr>
                <a:xfrm>
                  <a:off x="4148386" y="4131756"/>
                  <a:ext cx="197180" cy="215444"/>
                </a:xfrm>
                <a:prstGeom prst="rect">
                  <a:avLst/>
                </a:prstGeom>
                <a:blipFill>
                  <a:blip r:embed="rId23"/>
                  <a:stretch>
                    <a:fillRect l="-15625" r="-125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feld 108"/>
                <p:cNvSpPr txBox="1"/>
                <p:nvPr/>
              </p:nvSpPr>
              <p:spPr>
                <a:xfrm>
                  <a:off x="4419608" y="3710635"/>
                  <a:ext cx="19718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1"/>
                                </a:solidFill>
                                <a:latin typeface="Cambria Math" panose="02040503050406030204" pitchFamily="18" charset="0"/>
                              </a:rPr>
                            </m:ctrlPr>
                          </m:sSubPr>
                          <m:e>
                            <m:r>
                              <a:rPr lang="de-CH" sz="1400" b="0" i="1" smtClean="0">
                                <a:solidFill>
                                  <a:schemeClr val="accent1"/>
                                </a:solidFill>
                                <a:latin typeface="Cambria Math" panose="02040503050406030204" pitchFamily="18" charset="0"/>
                              </a:rPr>
                              <m:t>𝑡</m:t>
                            </m:r>
                          </m:e>
                          <m:sub>
                            <m:r>
                              <a:rPr lang="en-US" sz="1400" i="1" smtClean="0">
                                <a:solidFill>
                                  <a:schemeClr val="accent1"/>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109" name="Textfeld 108"/>
                <p:cNvSpPr txBox="1">
                  <a:spLocks noRot="1" noChangeAspect="1" noMove="1" noResize="1" noEditPoints="1" noAdjustHandles="1" noChangeArrowheads="1" noChangeShapeType="1" noTextEdit="1"/>
                </p:cNvSpPr>
                <p:nvPr/>
              </p:nvSpPr>
              <p:spPr>
                <a:xfrm>
                  <a:off x="4419608" y="3710635"/>
                  <a:ext cx="197180" cy="215444"/>
                </a:xfrm>
                <a:prstGeom prst="rect">
                  <a:avLst/>
                </a:prstGeom>
                <a:blipFill>
                  <a:blip r:embed="rId24"/>
                  <a:stretch>
                    <a:fillRect l="-21875" r="-15625"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feld 109"/>
                <p:cNvSpPr txBox="1"/>
                <p:nvPr/>
              </p:nvSpPr>
              <p:spPr>
                <a:xfrm>
                  <a:off x="4417605" y="3195578"/>
                  <a:ext cx="176330" cy="2200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de-CH" sz="1400" b="0" i="1" smtClean="0">
                                <a:solidFill>
                                  <a:srgbClr val="FF0000"/>
                                </a:solidFill>
                                <a:latin typeface="Cambria Math" panose="02040503050406030204" pitchFamily="18" charset="0"/>
                              </a:rPr>
                              <m:t>𝑡</m:t>
                            </m:r>
                          </m:e>
                          <m:sub>
                            <m:r>
                              <a:rPr lang="en-US" sz="1400" i="1" smtClean="0">
                                <a:solidFill>
                                  <a:srgbClr val="FF0000"/>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110" name="Textfeld 109"/>
                <p:cNvSpPr txBox="1">
                  <a:spLocks noRot="1" noChangeAspect="1" noMove="1" noResize="1" noEditPoints="1" noAdjustHandles="1" noChangeArrowheads="1" noChangeShapeType="1" noTextEdit="1"/>
                </p:cNvSpPr>
                <p:nvPr/>
              </p:nvSpPr>
              <p:spPr>
                <a:xfrm>
                  <a:off x="4417605" y="3195578"/>
                  <a:ext cx="176330" cy="220060"/>
                </a:xfrm>
                <a:prstGeom prst="rect">
                  <a:avLst/>
                </a:prstGeom>
                <a:blipFill>
                  <a:blip r:embed="rId25"/>
                  <a:stretch>
                    <a:fillRect l="-24138" r="-10345"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feld 110"/>
                <p:cNvSpPr txBox="1"/>
                <p:nvPr/>
              </p:nvSpPr>
              <p:spPr>
                <a:xfrm>
                  <a:off x="4411804" y="4621450"/>
                  <a:ext cx="176330" cy="2200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de-CH" sz="1400" b="0" i="1" smtClean="0">
                                <a:solidFill>
                                  <a:srgbClr val="FF0000"/>
                                </a:solidFill>
                                <a:latin typeface="Cambria Math" panose="02040503050406030204" pitchFamily="18" charset="0"/>
                              </a:rPr>
                              <m:t>𝑟</m:t>
                            </m:r>
                          </m:e>
                          <m:sub>
                            <m:r>
                              <a:rPr lang="en-US" sz="1400" i="1" smtClean="0">
                                <a:solidFill>
                                  <a:srgbClr val="FF0000"/>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111" name="Textfeld 110"/>
                <p:cNvSpPr txBox="1">
                  <a:spLocks noRot="1" noChangeAspect="1" noMove="1" noResize="1" noEditPoints="1" noAdjustHandles="1" noChangeArrowheads="1" noChangeShapeType="1" noTextEdit="1"/>
                </p:cNvSpPr>
                <p:nvPr/>
              </p:nvSpPr>
              <p:spPr>
                <a:xfrm>
                  <a:off x="4411804" y="4621450"/>
                  <a:ext cx="176330" cy="220060"/>
                </a:xfrm>
                <a:prstGeom prst="rect">
                  <a:avLst/>
                </a:prstGeom>
                <a:blipFill>
                  <a:blip r:embed="rId26"/>
                  <a:stretch>
                    <a:fillRect l="-13793" r="-13793" b="-2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4" name="Textfeld 113"/>
              <p:cNvSpPr txBox="1"/>
              <p:nvPr/>
            </p:nvSpPr>
            <p:spPr>
              <a:xfrm>
                <a:off x="8205609" y="4485803"/>
                <a:ext cx="219163" cy="2200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de-CH" sz="1400" b="0" i="1" smtClean="0">
                              <a:solidFill>
                                <a:srgbClr val="FF0000"/>
                              </a:solidFill>
                              <a:latin typeface="Cambria Math" panose="02040503050406030204" pitchFamily="18" charset="0"/>
                            </a:rPr>
                            <m:t>𝑅</m:t>
                          </m:r>
                        </m:e>
                        <m:sub>
                          <m:r>
                            <a:rPr lang="en-US" sz="1400" i="1" smtClean="0">
                              <a:solidFill>
                                <a:srgbClr val="FF0000"/>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114" name="Textfeld 113"/>
              <p:cNvSpPr txBox="1">
                <a:spLocks noRot="1" noChangeAspect="1" noMove="1" noResize="1" noEditPoints="1" noAdjustHandles="1" noChangeArrowheads="1" noChangeShapeType="1" noTextEdit="1"/>
              </p:cNvSpPr>
              <p:nvPr/>
            </p:nvSpPr>
            <p:spPr>
              <a:xfrm>
                <a:off x="8205609" y="4485803"/>
                <a:ext cx="219163" cy="220060"/>
              </a:xfrm>
              <a:prstGeom prst="rect">
                <a:avLst/>
              </a:prstGeom>
              <a:blipFill>
                <a:blip r:embed="rId27"/>
                <a:stretch>
                  <a:fillRect l="-19444" r="-11111" b="-22222"/>
                </a:stretch>
              </a:blipFill>
            </p:spPr>
            <p:txBody>
              <a:bodyPr/>
              <a:lstStyle/>
              <a:p>
                <a:r>
                  <a:rPr lang="en-US">
                    <a:noFill/>
                  </a:rPr>
                  <a:t> </a:t>
                </a:r>
              </a:p>
            </p:txBody>
          </p:sp>
        </mc:Fallback>
      </mc:AlternateContent>
      <p:sp>
        <p:nvSpPr>
          <p:cNvPr id="1032" name="Ellipse 1031"/>
          <p:cNvSpPr/>
          <p:nvPr/>
        </p:nvSpPr>
        <p:spPr>
          <a:xfrm>
            <a:off x="7746151" y="4680787"/>
            <a:ext cx="168489" cy="1491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Ellipse 115"/>
          <p:cNvSpPr/>
          <p:nvPr/>
        </p:nvSpPr>
        <p:spPr>
          <a:xfrm>
            <a:off x="7724722" y="4401748"/>
            <a:ext cx="168489" cy="1491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Ellipse 116"/>
          <p:cNvSpPr/>
          <p:nvPr/>
        </p:nvSpPr>
        <p:spPr>
          <a:xfrm>
            <a:off x="7698160" y="3199749"/>
            <a:ext cx="168489" cy="1491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Ellipse 117"/>
          <p:cNvSpPr/>
          <p:nvPr/>
        </p:nvSpPr>
        <p:spPr>
          <a:xfrm>
            <a:off x="7724722" y="2936441"/>
            <a:ext cx="168489" cy="1491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9" name="Textfeld 118"/>
              <p:cNvSpPr txBox="1"/>
              <p:nvPr/>
            </p:nvSpPr>
            <p:spPr>
              <a:xfrm>
                <a:off x="7585178" y="4387977"/>
                <a:ext cx="19718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1"/>
                              </a:solidFill>
                              <a:latin typeface="Cambria Math" panose="02040503050406030204" pitchFamily="18" charset="0"/>
                            </a:rPr>
                          </m:ctrlPr>
                        </m:sSubPr>
                        <m:e>
                          <m:r>
                            <a:rPr lang="de-CH" sz="1400" b="0" i="1" smtClean="0">
                              <a:solidFill>
                                <a:schemeClr val="accent1"/>
                              </a:solidFill>
                              <a:latin typeface="Cambria Math" panose="02040503050406030204" pitchFamily="18" charset="0"/>
                            </a:rPr>
                            <m:t>𝑅</m:t>
                          </m:r>
                        </m:e>
                        <m:sub>
                          <m:r>
                            <a:rPr lang="en-US" sz="1400" i="1" smtClean="0">
                              <a:solidFill>
                                <a:schemeClr val="accent1"/>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119" name="Textfeld 118"/>
              <p:cNvSpPr txBox="1">
                <a:spLocks noRot="1" noChangeAspect="1" noMove="1" noResize="1" noEditPoints="1" noAdjustHandles="1" noChangeArrowheads="1" noChangeShapeType="1" noTextEdit="1"/>
              </p:cNvSpPr>
              <p:nvPr/>
            </p:nvSpPr>
            <p:spPr>
              <a:xfrm>
                <a:off x="7585178" y="4387977"/>
                <a:ext cx="197180" cy="215444"/>
              </a:xfrm>
              <a:prstGeom prst="rect">
                <a:avLst/>
              </a:prstGeom>
              <a:blipFill>
                <a:blip r:embed="rId28"/>
                <a:stretch>
                  <a:fillRect l="-30303" r="-2424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feld 119"/>
              <p:cNvSpPr txBox="1"/>
              <p:nvPr/>
            </p:nvSpPr>
            <p:spPr>
              <a:xfrm>
                <a:off x="7696061" y="3133774"/>
                <a:ext cx="19718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1"/>
                              </a:solidFill>
                              <a:latin typeface="Cambria Math" panose="02040503050406030204" pitchFamily="18" charset="0"/>
                            </a:rPr>
                          </m:ctrlPr>
                        </m:sSubPr>
                        <m:e>
                          <m:r>
                            <a:rPr lang="de-CH" sz="1400" b="0" i="1" smtClean="0">
                              <a:solidFill>
                                <a:schemeClr val="accent1"/>
                              </a:solidFill>
                              <a:latin typeface="Cambria Math" panose="02040503050406030204" pitchFamily="18" charset="0"/>
                            </a:rPr>
                            <m:t>𝑇</m:t>
                          </m:r>
                        </m:e>
                        <m:sub>
                          <m:r>
                            <a:rPr lang="en-US" sz="1400" i="1" smtClean="0">
                              <a:solidFill>
                                <a:schemeClr val="accent1"/>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120" name="Textfeld 119"/>
              <p:cNvSpPr txBox="1">
                <a:spLocks noRot="1" noChangeAspect="1" noMove="1" noResize="1" noEditPoints="1" noAdjustHandles="1" noChangeArrowheads="1" noChangeShapeType="1" noTextEdit="1"/>
              </p:cNvSpPr>
              <p:nvPr/>
            </p:nvSpPr>
            <p:spPr>
              <a:xfrm>
                <a:off x="7696061" y="3133774"/>
                <a:ext cx="197180" cy="215444"/>
              </a:xfrm>
              <a:prstGeom prst="rect">
                <a:avLst/>
              </a:prstGeom>
              <a:blipFill>
                <a:blip r:embed="rId29"/>
                <a:stretch>
                  <a:fillRect l="-27273" r="-15152" b="-1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feld 120"/>
              <p:cNvSpPr txBox="1"/>
              <p:nvPr/>
            </p:nvSpPr>
            <p:spPr>
              <a:xfrm>
                <a:off x="8227025" y="2998070"/>
                <a:ext cx="196529" cy="2200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de-CH" sz="1400" b="0" i="1" smtClean="0">
                              <a:solidFill>
                                <a:srgbClr val="FF0000"/>
                              </a:solidFill>
                              <a:latin typeface="Cambria Math" panose="02040503050406030204" pitchFamily="18" charset="0"/>
                            </a:rPr>
                            <m:t>𝑇</m:t>
                          </m:r>
                        </m:e>
                        <m:sub>
                          <m:r>
                            <a:rPr lang="en-US" sz="1400" i="1" smtClean="0">
                              <a:solidFill>
                                <a:srgbClr val="FF0000"/>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121" name="Textfeld 120"/>
              <p:cNvSpPr txBox="1">
                <a:spLocks noRot="1" noChangeAspect="1" noMove="1" noResize="1" noEditPoints="1" noAdjustHandles="1" noChangeArrowheads="1" noChangeShapeType="1" noTextEdit="1"/>
              </p:cNvSpPr>
              <p:nvPr/>
            </p:nvSpPr>
            <p:spPr>
              <a:xfrm>
                <a:off x="8227025" y="2998070"/>
                <a:ext cx="196529" cy="220060"/>
              </a:xfrm>
              <a:prstGeom prst="rect">
                <a:avLst/>
              </a:prstGeom>
              <a:blipFill>
                <a:blip r:embed="rId30"/>
                <a:stretch>
                  <a:fillRect l="-21875" r="-12500" b="-22222"/>
                </a:stretch>
              </a:blipFill>
            </p:spPr>
            <p:txBody>
              <a:bodyPr/>
              <a:lstStyle/>
              <a:p>
                <a:r>
                  <a:rPr lang="en-US">
                    <a:noFill/>
                  </a:rPr>
                  <a:t> </a:t>
                </a:r>
              </a:p>
            </p:txBody>
          </p:sp>
        </mc:Fallback>
      </mc:AlternateContent>
      <p:sp>
        <p:nvSpPr>
          <p:cNvPr id="1033" name="Ellipse 1032"/>
          <p:cNvSpPr/>
          <p:nvPr/>
        </p:nvSpPr>
        <p:spPr>
          <a:xfrm>
            <a:off x="9970100" y="2967990"/>
            <a:ext cx="148632" cy="1175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Ellipse 122"/>
          <p:cNvSpPr/>
          <p:nvPr/>
        </p:nvSpPr>
        <p:spPr>
          <a:xfrm>
            <a:off x="9954786" y="3192913"/>
            <a:ext cx="148632" cy="1175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Ellipse 123"/>
          <p:cNvSpPr/>
          <p:nvPr/>
        </p:nvSpPr>
        <p:spPr>
          <a:xfrm>
            <a:off x="9975762" y="4477432"/>
            <a:ext cx="148632" cy="1175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Ellipse 124"/>
          <p:cNvSpPr/>
          <p:nvPr/>
        </p:nvSpPr>
        <p:spPr>
          <a:xfrm>
            <a:off x="9971340" y="4719992"/>
            <a:ext cx="115524" cy="10990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6" name="Textfeld 125"/>
              <p:cNvSpPr txBox="1"/>
              <p:nvPr/>
            </p:nvSpPr>
            <p:spPr>
              <a:xfrm>
                <a:off x="10118732" y="2937679"/>
                <a:ext cx="196528" cy="2200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de-CH" sz="1400" b="0" i="1" smtClean="0">
                              <a:solidFill>
                                <a:srgbClr val="FF0000"/>
                              </a:solidFill>
                              <a:latin typeface="Cambria Math" panose="02040503050406030204" pitchFamily="18" charset="0"/>
                            </a:rPr>
                            <m:t>𝑇</m:t>
                          </m:r>
                        </m:e>
                        <m:sub>
                          <m:r>
                            <a:rPr lang="en-US" sz="1400" i="1" smtClean="0">
                              <a:solidFill>
                                <a:srgbClr val="FF0000"/>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126" name="Textfeld 125"/>
              <p:cNvSpPr txBox="1">
                <a:spLocks noRot="1" noChangeAspect="1" noMove="1" noResize="1" noEditPoints="1" noAdjustHandles="1" noChangeArrowheads="1" noChangeShapeType="1" noTextEdit="1"/>
              </p:cNvSpPr>
              <p:nvPr/>
            </p:nvSpPr>
            <p:spPr>
              <a:xfrm>
                <a:off x="10118732" y="2937679"/>
                <a:ext cx="196528" cy="220060"/>
              </a:xfrm>
              <a:prstGeom prst="rect">
                <a:avLst/>
              </a:prstGeom>
              <a:blipFill>
                <a:blip r:embed="rId30"/>
                <a:stretch>
                  <a:fillRect l="-21875" r="-12500"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feld 126"/>
              <p:cNvSpPr txBox="1"/>
              <p:nvPr/>
            </p:nvSpPr>
            <p:spPr>
              <a:xfrm>
                <a:off x="10086864" y="4175749"/>
                <a:ext cx="19718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1"/>
                              </a:solidFill>
                              <a:latin typeface="Cambria Math" panose="02040503050406030204" pitchFamily="18" charset="0"/>
                            </a:rPr>
                          </m:ctrlPr>
                        </m:sSubPr>
                        <m:e>
                          <m:r>
                            <a:rPr lang="de-CH" sz="1400" b="0" i="1" smtClean="0">
                              <a:solidFill>
                                <a:schemeClr val="accent1"/>
                              </a:solidFill>
                              <a:latin typeface="Cambria Math" panose="02040503050406030204" pitchFamily="18" charset="0"/>
                            </a:rPr>
                            <m:t>𝑅</m:t>
                          </m:r>
                        </m:e>
                        <m:sub>
                          <m:r>
                            <a:rPr lang="en-US" sz="1400" i="1" smtClean="0">
                              <a:solidFill>
                                <a:schemeClr val="accent1"/>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127" name="Textfeld 126"/>
              <p:cNvSpPr txBox="1">
                <a:spLocks noRot="1" noChangeAspect="1" noMove="1" noResize="1" noEditPoints="1" noAdjustHandles="1" noChangeArrowheads="1" noChangeShapeType="1" noTextEdit="1"/>
              </p:cNvSpPr>
              <p:nvPr/>
            </p:nvSpPr>
            <p:spPr>
              <a:xfrm>
                <a:off x="10086864" y="4175749"/>
                <a:ext cx="197180" cy="215444"/>
              </a:xfrm>
              <a:prstGeom prst="rect">
                <a:avLst/>
              </a:prstGeom>
              <a:blipFill>
                <a:blip r:embed="rId31"/>
                <a:stretch>
                  <a:fillRect l="-31250" r="-250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feld 127"/>
              <p:cNvSpPr txBox="1"/>
              <p:nvPr/>
            </p:nvSpPr>
            <p:spPr>
              <a:xfrm>
                <a:off x="10086864" y="4613848"/>
                <a:ext cx="219163" cy="2200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FF0000"/>
                              </a:solidFill>
                              <a:latin typeface="Cambria Math" panose="02040503050406030204" pitchFamily="18" charset="0"/>
                            </a:rPr>
                          </m:ctrlPr>
                        </m:sSubPr>
                        <m:e>
                          <m:r>
                            <a:rPr lang="de-CH" sz="1400" b="0" i="1" smtClean="0">
                              <a:solidFill>
                                <a:srgbClr val="FF0000"/>
                              </a:solidFill>
                              <a:latin typeface="Cambria Math" panose="02040503050406030204" pitchFamily="18" charset="0"/>
                            </a:rPr>
                            <m:t>𝑅</m:t>
                          </m:r>
                        </m:e>
                        <m:sub>
                          <m:r>
                            <a:rPr lang="en-US" sz="1400" i="1" smtClean="0">
                              <a:solidFill>
                                <a:srgbClr val="FF0000"/>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128" name="Textfeld 127"/>
              <p:cNvSpPr txBox="1">
                <a:spLocks noRot="1" noChangeAspect="1" noMove="1" noResize="1" noEditPoints="1" noAdjustHandles="1" noChangeArrowheads="1" noChangeShapeType="1" noTextEdit="1"/>
              </p:cNvSpPr>
              <p:nvPr/>
            </p:nvSpPr>
            <p:spPr>
              <a:xfrm>
                <a:off x="10086864" y="4613848"/>
                <a:ext cx="219163" cy="220060"/>
              </a:xfrm>
              <a:prstGeom prst="rect">
                <a:avLst/>
              </a:prstGeom>
              <a:blipFill>
                <a:blip r:embed="rId32"/>
                <a:stretch>
                  <a:fillRect l="-19444" r="-8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feld 128"/>
              <p:cNvSpPr txBox="1"/>
              <p:nvPr/>
            </p:nvSpPr>
            <p:spPr>
              <a:xfrm>
                <a:off x="9798912" y="3073994"/>
                <a:ext cx="19718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chemeClr val="accent1"/>
                              </a:solidFill>
                              <a:latin typeface="Cambria Math" panose="02040503050406030204" pitchFamily="18" charset="0"/>
                            </a:rPr>
                          </m:ctrlPr>
                        </m:sSubPr>
                        <m:e>
                          <m:r>
                            <a:rPr lang="de-CH" sz="1400" b="0" i="1" smtClean="0">
                              <a:solidFill>
                                <a:schemeClr val="accent1"/>
                              </a:solidFill>
                              <a:latin typeface="Cambria Math" panose="02040503050406030204" pitchFamily="18" charset="0"/>
                            </a:rPr>
                            <m:t>𝑇</m:t>
                          </m:r>
                        </m:e>
                        <m:sub>
                          <m:r>
                            <a:rPr lang="en-US" sz="1400" i="1" smtClean="0">
                              <a:solidFill>
                                <a:schemeClr val="accent1"/>
                              </a:solidFill>
                              <a:latin typeface="Cambria Math" panose="02040503050406030204" pitchFamily="18" charset="0"/>
                              <a:ea typeface="Cambria Math" panose="02040503050406030204" pitchFamily="18" charset="0"/>
                            </a:rPr>
                            <m:t>⊥</m:t>
                          </m:r>
                        </m:sub>
                      </m:sSub>
                    </m:oMath>
                  </m:oMathPara>
                </a14:m>
                <a:endParaRPr lang="en-US" sz="1400" dirty="0">
                  <a:solidFill>
                    <a:srgbClr val="FF0000"/>
                  </a:solidFill>
                </a:endParaRPr>
              </a:p>
            </p:txBody>
          </p:sp>
        </mc:Choice>
        <mc:Fallback xmlns="">
          <p:sp>
            <p:nvSpPr>
              <p:cNvPr id="129" name="Textfeld 128"/>
              <p:cNvSpPr txBox="1">
                <a:spLocks noRot="1" noChangeAspect="1" noMove="1" noResize="1" noEditPoints="1" noAdjustHandles="1" noChangeArrowheads="1" noChangeShapeType="1" noTextEdit="1"/>
              </p:cNvSpPr>
              <p:nvPr/>
            </p:nvSpPr>
            <p:spPr>
              <a:xfrm>
                <a:off x="9798912" y="3073994"/>
                <a:ext cx="197180" cy="215444"/>
              </a:xfrm>
              <a:prstGeom prst="rect">
                <a:avLst/>
              </a:prstGeom>
              <a:blipFill>
                <a:blip r:embed="rId33"/>
                <a:stretch>
                  <a:fillRect l="-27273" r="-15152" b="-13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hteck 9"/>
              <p:cNvSpPr/>
              <p:nvPr/>
            </p:nvSpPr>
            <p:spPr>
              <a:xfrm>
                <a:off x="7724722" y="2573493"/>
                <a:ext cx="41857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a:latin typeface="Cambria Math" panose="02040503050406030204" pitchFamily="18" charset="0"/>
                              <a:ea typeface="Cambria Math" panose="02040503050406030204" pitchFamily="18" charset="0"/>
                            </a:rPr>
                          </m:ctrlPr>
                        </m:sSubPr>
                        <m:e>
                          <m:r>
                            <a:rPr lang="de-CH" sz="1400" i="1">
                              <a:latin typeface="Cambria Math" panose="02040503050406030204" pitchFamily="18" charset="0"/>
                              <a:ea typeface="Cambria Math" panose="02040503050406030204" pitchFamily="18" charset="0"/>
                            </a:rPr>
                            <m:t>𝜃</m:t>
                          </m:r>
                        </m:e>
                        <m:sub>
                          <m:r>
                            <a:rPr lang="de-CH" sz="1400" i="1">
                              <a:latin typeface="Cambria Math" panose="02040503050406030204" pitchFamily="18" charset="0"/>
                              <a:ea typeface="Cambria Math" panose="02040503050406030204" pitchFamily="18" charset="0"/>
                            </a:rPr>
                            <m:t>𝐵</m:t>
                          </m:r>
                        </m:sub>
                      </m:sSub>
                    </m:oMath>
                  </m:oMathPara>
                </a14:m>
                <a:endParaRPr lang="en-US" sz="1400" dirty="0"/>
              </a:p>
            </p:txBody>
          </p:sp>
        </mc:Choice>
        <mc:Fallback xmlns="">
          <p:sp>
            <p:nvSpPr>
              <p:cNvPr id="10" name="Rechteck 9"/>
              <p:cNvSpPr>
                <a:spLocks noRot="1" noChangeAspect="1" noMove="1" noResize="1" noEditPoints="1" noAdjustHandles="1" noChangeArrowheads="1" noChangeShapeType="1" noTextEdit="1"/>
              </p:cNvSpPr>
              <p:nvPr/>
            </p:nvSpPr>
            <p:spPr>
              <a:xfrm>
                <a:off x="7724722" y="2573493"/>
                <a:ext cx="418576" cy="307777"/>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hteck 111"/>
              <p:cNvSpPr/>
              <p:nvPr/>
            </p:nvSpPr>
            <p:spPr>
              <a:xfrm>
                <a:off x="9973516" y="2590119"/>
                <a:ext cx="41857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a:latin typeface="Cambria Math" panose="02040503050406030204" pitchFamily="18" charset="0"/>
                              <a:ea typeface="Cambria Math" panose="02040503050406030204" pitchFamily="18" charset="0"/>
                            </a:rPr>
                          </m:ctrlPr>
                        </m:sSubPr>
                        <m:e>
                          <m:r>
                            <a:rPr lang="de-CH" sz="1400" i="1">
                              <a:latin typeface="Cambria Math" panose="02040503050406030204" pitchFamily="18" charset="0"/>
                              <a:ea typeface="Cambria Math" panose="02040503050406030204" pitchFamily="18" charset="0"/>
                            </a:rPr>
                            <m:t>𝜃</m:t>
                          </m:r>
                        </m:e>
                        <m:sub>
                          <m:r>
                            <a:rPr lang="de-CH" sz="1400" i="1">
                              <a:latin typeface="Cambria Math" panose="02040503050406030204" pitchFamily="18" charset="0"/>
                              <a:ea typeface="Cambria Math" panose="02040503050406030204" pitchFamily="18" charset="0"/>
                            </a:rPr>
                            <m:t>𝐵</m:t>
                          </m:r>
                        </m:sub>
                      </m:sSub>
                    </m:oMath>
                  </m:oMathPara>
                </a14:m>
                <a:endParaRPr lang="en-US" sz="1400" dirty="0"/>
              </a:p>
            </p:txBody>
          </p:sp>
        </mc:Choice>
        <mc:Fallback xmlns="">
          <p:sp>
            <p:nvSpPr>
              <p:cNvPr id="112" name="Rechteck 111"/>
              <p:cNvSpPr>
                <a:spLocks noRot="1" noChangeAspect="1" noMove="1" noResize="1" noEditPoints="1" noAdjustHandles="1" noChangeArrowheads="1" noChangeShapeType="1" noTextEdit="1"/>
              </p:cNvSpPr>
              <p:nvPr/>
            </p:nvSpPr>
            <p:spPr>
              <a:xfrm>
                <a:off x="9973516" y="2590119"/>
                <a:ext cx="418576" cy="307777"/>
              </a:xfrm>
              <a:prstGeom prst="rect">
                <a:avLst/>
              </a:prstGeom>
              <a:blipFill>
                <a:blip r:embed="rId3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Rechteck 112"/>
              <p:cNvSpPr/>
              <p:nvPr/>
            </p:nvSpPr>
            <p:spPr>
              <a:xfrm>
                <a:off x="10218820" y="2586391"/>
                <a:ext cx="52277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smtClean="0">
                              <a:latin typeface="Cambria Math" panose="02040503050406030204" pitchFamily="18" charset="0"/>
                              <a:ea typeface="Cambria Math" panose="02040503050406030204" pitchFamily="18" charset="0"/>
                            </a:rPr>
                          </m:ctrlPr>
                        </m:sSubPr>
                        <m:e>
                          <m:r>
                            <a:rPr lang="de-CH" sz="1400" i="1">
                              <a:latin typeface="Cambria Math" panose="02040503050406030204" pitchFamily="18" charset="0"/>
                              <a:ea typeface="Cambria Math" panose="02040503050406030204" pitchFamily="18" charset="0"/>
                            </a:rPr>
                            <m:t>𝜃</m:t>
                          </m:r>
                        </m:e>
                        <m:sub>
                          <m:r>
                            <a:rPr lang="de-CH" sz="1400" b="0" i="1" smtClean="0">
                              <a:latin typeface="Cambria Math" panose="02040503050406030204" pitchFamily="18" charset="0"/>
                              <a:ea typeface="Cambria Math" panose="02040503050406030204" pitchFamily="18" charset="0"/>
                            </a:rPr>
                            <m:t>𝑡𝑜𝑡</m:t>
                          </m:r>
                        </m:sub>
                      </m:sSub>
                    </m:oMath>
                  </m:oMathPara>
                </a14:m>
                <a:endParaRPr lang="en-US" sz="1400" dirty="0"/>
              </a:p>
            </p:txBody>
          </p:sp>
        </mc:Choice>
        <mc:Fallback xmlns="">
          <p:sp>
            <p:nvSpPr>
              <p:cNvPr id="113" name="Rechteck 112"/>
              <p:cNvSpPr>
                <a:spLocks noRot="1" noChangeAspect="1" noMove="1" noResize="1" noEditPoints="1" noAdjustHandles="1" noChangeArrowheads="1" noChangeShapeType="1" noTextEdit="1"/>
              </p:cNvSpPr>
              <p:nvPr/>
            </p:nvSpPr>
            <p:spPr>
              <a:xfrm>
                <a:off x="10218820" y="2586391"/>
                <a:ext cx="522772" cy="307777"/>
              </a:xfrm>
              <a:prstGeom prst="rect">
                <a:avLst/>
              </a:prstGeom>
              <a:blipFill>
                <a:blip r:embed="rId36"/>
                <a:stretch>
                  <a:fillRect/>
                </a:stretch>
              </a:blipFill>
            </p:spPr>
            <p:txBody>
              <a:bodyPr/>
              <a:lstStyle/>
              <a:p>
                <a:r>
                  <a:rPr lang="en-US">
                    <a:noFill/>
                  </a:rPr>
                  <a:t> </a:t>
                </a:r>
              </a:p>
            </p:txBody>
          </p:sp>
        </mc:Fallback>
      </mc:AlternateContent>
      <p:sp>
        <p:nvSpPr>
          <p:cNvPr id="3" name="Rechteck 2"/>
          <p:cNvSpPr/>
          <p:nvPr/>
        </p:nvSpPr>
        <p:spPr>
          <a:xfrm>
            <a:off x="641511" y="3509205"/>
            <a:ext cx="269767" cy="175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bg1"/>
              </a:solidFill>
            </a:endParaRPr>
          </a:p>
        </p:txBody>
      </p:sp>
    </p:spTree>
    <p:extLst>
      <p:ext uri="{BB962C8B-B14F-4D97-AF65-F5344CB8AC3E}">
        <p14:creationId xmlns:p14="http://schemas.microsoft.com/office/powerpoint/2010/main" val="4182697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p:cNvSpPr/>
          <p:nvPr/>
        </p:nvSpPr>
        <p:spPr>
          <a:xfrm>
            <a:off x="476028" y="345249"/>
            <a:ext cx="2123723" cy="461665"/>
          </a:xfrm>
          <a:prstGeom prst="rect">
            <a:avLst/>
          </a:prstGeom>
        </p:spPr>
        <p:txBody>
          <a:bodyPr wrap="none">
            <a:spAutoFit/>
          </a:bodyPr>
          <a:lstStyle/>
          <a:p>
            <a:r>
              <a:rPr lang="de-CH" sz="2400" i="1" dirty="0"/>
              <a:t>Brewster angle </a:t>
            </a:r>
            <a:endParaRPr lang="en-US" sz="2400" dirty="0"/>
          </a:p>
        </p:txBody>
      </p:sp>
      <mc:AlternateContent xmlns:mc="http://schemas.openxmlformats.org/markup-compatibility/2006" xmlns:a14="http://schemas.microsoft.com/office/drawing/2010/main">
        <mc:Choice Requires="a14">
          <p:sp>
            <p:nvSpPr>
              <p:cNvPr id="30" name="Rechteck 29"/>
              <p:cNvSpPr/>
              <p:nvPr/>
            </p:nvSpPr>
            <p:spPr>
              <a:xfrm>
                <a:off x="476028" y="963160"/>
                <a:ext cx="11070590" cy="1483227"/>
              </a:xfrm>
              <a:prstGeom prst="rect">
                <a:avLst/>
              </a:prstGeom>
            </p:spPr>
            <p:txBody>
              <a:bodyPr wrap="square">
                <a:spAutoFit/>
              </a:bodyPr>
              <a:lstStyle/>
              <a:p>
                <a:r>
                  <a:rPr lang="en-US" dirty="0"/>
                  <a:t>While for the perpendicular case,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𝑟</m:t>
                        </m:r>
                      </m:e>
                      <m:sub>
                        <m:r>
                          <a:rPr lang="de-CH" i="1">
                            <a:latin typeface="Cambria Math" panose="02040503050406030204" pitchFamily="18" charset="0"/>
                            <a:ea typeface="Cambria Math" panose="02040503050406030204" pitchFamily="18" charset="0"/>
                          </a:rPr>
                          <m:t>⊥</m:t>
                        </m:r>
                      </m:sub>
                    </m:sSub>
                  </m:oMath>
                </a14:m>
                <a:r>
                  <a:rPr lang="en-US" dirty="0"/>
                  <a:t> continuously rises to 1 with increasing angle of incidence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oMath>
                </a14:m>
                <a:r>
                  <a:rPr lang="en-US" dirty="0"/>
                  <a:t> , in the parallel case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𝑟</m:t>
                        </m:r>
                      </m:e>
                      <m:sub>
                        <m:r>
                          <a:rPr lang="de-CH" i="1">
                            <a:latin typeface="Cambria Math" panose="02040503050406030204" pitchFamily="18" charset="0"/>
                            <a:ea typeface="Cambria Math" panose="02040503050406030204" pitchFamily="18" charset="0"/>
                          </a:rPr>
                          <m:t>∥</m:t>
                        </m:r>
                      </m:sub>
                    </m:sSub>
                  </m:oMath>
                </a14:m>
                <a:r>
                  <a:rPr lang="en-US" dirty="0"/>
                  <a:t> goes to zero, when going from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r>
                      <a:rPr lang="de-CH" b="0" i="1" smtClean="0">
                        <a:latin typeface="Cambria Math" panose="02040503050406030204" pitchFamily="18" charset="0"/>
                        <a:ea typeface="Cambria Math" panose="02040503050406030204" pitchFamily="18" charset="0"/>
                      </a:rPr>
                      <m:t>=0</m:t>
                    </m:r>
                  </m:oMath>
                </a14:m>
                <a:r>
                  <a:rPr lang="en-US" dirty="0"/>
                  <a:t>  to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𝐵</m:t>
                        </m:r>
                      </m:sub>
                    </m:sSub>
                  </m:oMath>
                </a14:m>
                <a:r>
                  <a:rPr lang="en-US" dirty="0"/>
                  <a:t> with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𝐵</m:t>
                        </m:r>
                      </m:sub>
                    </m:sSub>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𝑇</m:t>
                        </m:r>
                      </m:sub>
                    </m:sSub>
                    <m:r>
                      <a:rPr lang="de-CH" i="1">
                        <a:latin typeface="Cambria Math" panose="02040503050406030204" pitchFamily="18" charset="0"/>
                        <a:ea typeface="Cambria Math" panose="02040503050406030204" pitchFamily="18" charset="0"/>
                      </a:rPr>
                      <m:t>=</m:t>
                    </m:r>
                    <m:f>
                      <m:fPr>
                        <m:type m:val="lin"/>
                        <m:ctrlPr>
                          <a:rPr lang="de-CH" i="1">
                            <a:latin typeface="Cambria Math" panose="02040503050406030204" pitchFamily="18" charset="0"/>
                            <a:ea typeface="Cambria Math" panose="02040503050406030204" pitchFamily="18" charset="0"/>
                          </a:rPr>
                        </m:ctrlPr>
                      </m:fPr>
                      <m:num>
                        <m:r>
                          <a:rPr lang="de-CH" i="1">
                            <a:latin typeface="Cambria Math" panose="02040503050406030204" pitchFamily="18" charset="0"/>
                            <a:ea typeface="Cambria Math" panose="02040503050406030204" pitchFamily="18" charset="0"/>
                          </a:rPr>
                          <m:t>𝜋</m:t>
                        </m:r>
                      </m:num>
                      <m:den>
                        <m:r>
                          <a:rPr lang="de-CH" i="1">
                            <a:latin typeface="Cambria Math" panose="02040503050406030204" pitchFamily="18" charset="0"/>
                            <a:ea typeface="Cambria Math" panose="02040503050406030204" pitchFamily="18" charset="0"/>
                          </a:rPr>
                          <m:t>2</m:t>
                        </m:r>
                      </m:den>
                    </m:f>
                  </m:oMath>
                </a14:m>
                <a:r>
                  <a:rPr lang="en-US" dirty="0"/>
                  <a:t>. Furthermore, at this point</a:t>
                </a:r>
                <a:r>
                  <a:rPr lang="en-US" i="1" dirty="0"/>
                  <a:t>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𝑟</m:t>
                        </m:r>
                      </m:e>
                      <m:sub>
                        <m:r>
                          <a:rPr lang="de-CH" i="1">
                            <a:latin typeface="Cambria Math" panose="02040503050406030204" pitchFamily="18" charset="0"/>
                            <a:ea typeface="Cambria Math" panose="02040503050406030204" pitchFamily="18" charset="0"/>
                          </a:rPr>
                          <m:t>∥</m:t>
                        </m:r>
                      </m:sub>
                    </m:sSub>
                  </m:oMath>
                </a14:m>
                <a:r>
                  <a:rPr lang="en-US" i="1" dirty="0"/>
                  <a:t> </a:t>
                </a:r>
                <a:r>
                  <a:rPr lang="en-US" dirty="0"/>
                  <a:t>also changes sign (phase change of </a:t>
                </a:r>
                <a14:m>
                  <m:oMath xmlns:m="http://schemas.openxmlformats.org/officeDocument/2006/math">
                    <m:r>
                      <a:rPr lang="de-CH" i="1" smtClean="0">
                        <a:latin typeface="Cambria Math" panose="02040503050406030204" pitchFamily="18" charset="0"/>
                        <a:ea typeface="Cambria Math" panose="02040503050406030204" pitchFamily="18" charset="0"/>
                      </a:rPr>
                      <m:t>𝜋</m:t>
                    </m:r>
                  </m:oMath>
                </a14:m>
                <a:r>
                  <a:rPr lang="en-US" dirty="0"/>
                  <a:t>). </a:t>
                </a:r>
              </a:p>
              <a:p>
                <a:r>
                  <a:rPr lang="en-US" dirty="0"/>
                  <a:t>At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𝐵</m:t>
                        </m:r>
                      </m:sub>
                    </m:sSub>
                    <m:r>
                      <a:rPr lang="de-CH" i="1">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𝑇</m:t>
                        </m:r>
                      </m:sub>
                    </m:sSub>
                    <m:r>
                      <a:rPr lang="de-CH" i="1">
                        <a:latin typeface="Cambria Math" panose="02040503050406030204" pitchFamily="18" charset="0"/>
                        <a:ea typeface="Cambria Math" panose="02040503050406030204" pitchFamily="18" charset="0"/>
                      </a:rPr>
                      <m:t>=</m:t>
                    </m:r>
                    <m:f>
                      <m:fPr>
                        <m:type m:val="lin"/>
                        <m:ctrlPr>
                          <a:rPr lang="de-CH" i="1">
                            <a:latin typeface="Cambria Math" panose="02040503050406030204" pitchFamily="18" charset="0"/>
                            <a:ea typeface="Cambria Math" panose="02040503050406030204" pitchFamily="18" charset="0"/>
                          </a:rPr>
                        </m:ctrlPr>
                      </m:fPr>
                      <m:num>
                        <m:r>
                          <a:rPr lang="de-CH" i="1">
                            <a:latin typeface="Cambria Math" panose="02040503050406030204" pitchFamily="18" charset="0"/>
                            <a:ea typeface="Cambria Math" panose="02040503050406030204" pitchFamily="18" charset="0"/>
                          </a:rPr>
                          <m:t>𝜋</m:t>
                        </m:r>
                      </m:num>
                      <m:den>
                        <m:r>
                          <a:rPr lang="de-CH" i="1">
                            <a:latin typeface="Cambria Math" panose="02040503050406030204" pitchFamily="18" charset="0"/>
                            <a:ea typeface="Cambria Math" panose="02040503050406030204" pitchFamily="18" charset="0"/>
                          </a:rPr>
                          <m:t>2</m:t>
                        </m:r>
                      </m:den>
                    </m:f>
                  </m:oMath>
                </a14:m>
                <a:r>
                  <a:rPr lang="en-US" dirty="0"/>
                  <a:t>, we have therefore sin(</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𝑇</m:t>
                        </m:r>
                      </m:sub>
                    </m:sSub>
                    <m:r>
                      <a:rPr lang="de-CH" b="0" i="0" smtClean="0">
                        <a:latin typeface="Cambria Math" panose="02040503050406030204" pitchFamily="18" charset="0"/>
                        <a:ea typeface="Cambria Math" panose="02040503050406030204" pitchFamily="18" charset="0"/>
                      </a:rPr>
                      <m:t>)=−</m:t>
                    </m:r>
                    <m:r>
                      <m:rPr>
                        <m:sty m:val="p"/>
                      </m:rPr>
                      <a:rPr lang="de-CH" b="0" i="0" smtClean="0">
                        <a:latin typeface="Cambria Math" panose="02040503050406030204" pitchFamily="18" charset="0"/>
                        <a:ea typeface="Cambria Math" panose="02040503050406030204" pitchFamily="18" charset="0"/>
                      </a:rPr>
                      <m:t>sin</m:t>
                    </m:r>
                    <m:r>
                      <a:rPr lang="de-CH" b="0" i="0"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𝐵</m:t>
                        </m:r>
                      </m:sub>
                    </m:sSub>
                    <m:r>
                      <a:rPr lang="de-CH" b="0" i="0" smtClean="0">
                        <a:latin typeface="Cambria Math" panose="02040503050406030204" pitchFamily="18" charset="0"/>
                        <a:ea typeface="Cambria Math" panose="02040503050406030204" pitchFamily="18" charset="0"/>
                      </a:rPr>
                      <m:t>−</m:t>
                    </m:r>
                    <m:f>
                      <m:fPr>
                        <m:type m:val="lin"/>
                        <m:ctrlPr>
                          <a:rPr lang="de-CH" i="1">
                            <a:latin typeface="Cambria Math" panose="02040503050406030204" pitchFamily="18" charset="0"/>
                            <a:ea typeface="Cambria Math" panose="02040503050406030204" pitchFamily="18" charset="0"/>
                          </a:rPr>
                        </m:ctrlPr>
                      </m:fPr>
                      <m:num>
                        <m:r>
                          <a:rPr lang="de-CH" i="1">
                            <a:latin typeface="Cambria Math" panose="02040503050406030204" pitchFamily="18" charset="0"/>
                            <a:ea typeface="Cambria Math" panose="02040503050406030204" pitchFamily="18" charset="0"/>
                          </a:rPr>
                          <m:t>𝜋</m:t>
                        </m:r>
                      </m:num>
                      <m:den>
                        <m:r>
                          <a:rPr lang="de-CH" i="1">
                            <a:latin typeface="Cambria Math" panose="02040503050406030204" pitchFamily="18" charset="0"/>
                            <a:ea typeface="Cambria Math" panose="02040503050406030204" pitchFamily="18" charset="0"/>
                          </a:rPr>
                          <m:t>2</m:t>
                        </m:r>
                      </m:den>
                    </m:f>
                    <m:r>
                      <a:rPr lang="de-CH" b="0" i="0" smtClean="0">
                        <a:latin typeface="Cambria Math" panose="02040503050406030204" pitchFamily="18" charset="0"/>
                        <a:ea typeface="Cambria Math" panose="02040503050406030204" pitchFamily="18" charset="0"/>
                      </a:rPr>
                      <m:t>)=</m:t>
                    </m:r>
                  </m:oMath>
                </a14:m>
                <a:r>
                  <a:rPr lang="en-US" dirty="0"/>
                  <a:t> cos(</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𝐵</m:t>
                        </m:r>
                      </m:sub>
                    </m:sSub>
                    <m:r>
                      <a:rPr lang="de-CH">
                        <a:latin typeface="Cambria Math" panose="02040503050406030204" pitchFamily="18" charset="0"/>
                        <a:ea typeface="Cambria Math" panose="02040503050406030204" pitchFamily="18" charset="0"/>
                      </a:rPr>
                      <m:t>)</m:t>
                    </m:r>
                  </m:oMath>
                </a14:m>
                <a:r>
                  <a:rPr lang="en-US" dirty="0"/>
                  <a:t> and with Snell’s law we have also sin(</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𝐼</m:t>
                        </m:r>
                      </m:sub>
                    </m:sSub>
                    <m:r>
                      <a:rPr lang="de-CH">
                        <a:latin typeface="Cambria Math" panose="02040503050406030204" pitchFamily="18" charset="0"/>
                        <a:ea typeface="Cambria Math" panose="02040503050406030204" pitchFamily="18" charset="0"/>
                      </a:rPr>
                      <m:t>)</m:t>
                    </m:r>
                    <m:r>
                      <a:rPr lang="de-CH" b="0" i="0" smtClean="0">
                        <a:latin typeface="Cambria Math" panose="02040503050406030204" pitchFamily="18" charset="0"/>
                        <a:ea typeface="Cambria Math" panose="02040503050406030204" pitchFamily="18" charset="0"/>
                      </a:rPr>
                      <m:t>/</m:t>
                    </m:r>
                    <m:r>
                      <m:rPr>
                        <m:nor/>
                      </m:rPr>
                      <a:rPr lang="en-US" dirty="0"/>
                      <m:t>sin</m:t>
                    </m:r>
                    <m:r>
                      <m:rPr>
                        <m:nor/>
                      </m:rPr>
                      <a:rPr lang="en-US" dirty="0"/>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𝑇</m:t>
                        </m:r>
                      </m:sub>
                    </m:sSub>
                    <m:r>
                      <a:rPr lang="de-CH" b="0" i="0" smtClean="0">
                        <a:latin typeface="Cambria Math" panose="02040503050406030204" pitchFamily="18" charset="0"/>
                        <a:ea typeface="Cambria Math" panose="02040503050406030204" pitchFamily="18" charset="0"/>
                      </a:rPr>
                      <m:t>)=</m:t>
                    </m:r>
                    <m:f>
                      <m:fPr>
                        <m:type m:val="lin"/>
                        <m:ctrlPr>
                          <a:rPr lang="de-CH" i="1">
                            <a:latin typeface="Cambria Math" panose="02040503050406030204" pitchFamily="18" charset="0"/>
                            <a:ea typeface="Cambria Math" panose="02040503050406030204" pitchFamily="18" charset="0"/>
                          </a:rPr>
                        </m:ctrlPr>
                      </m:fPr>
                      <m:num>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𝑇</m:t>
                            </m:r>
                          </m:sub>
                        </m:sSub>
                      </m:num>
                      <m:den>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𝐼</m:t>
                            </m:r>
                          </m:sub>
                        </m:sSub>
                      </m:den>
                    </m:f>
                  </m:oMath>
                </a14:m>
                <a:r>
                  <a:rPr lang="en-US" dirty="0"/>
                  <a:t>. For the Brewster angle  </a:t>
                </a:r>
                <a14:m>
                  <m:oMath xmlns:m="http://schemas.openxmlformats.org/officeDocument/2006/math">
                    <m:sSub>
                      <m:sSubPr>
                        <m:ctrlPr>
                          <a:rPr lang="de-CH" i="1" smtClean="0">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𝐵</m:t>
                        </m:r>
                      </m:sub>
                    </m:sSub>
                  </m:oMath>
                </a14:m>
                <a:r>
                  <a:rPr lang="en-US" dirty="0"/>
                  <a:t> we obtain the following condition:</a:t>
                </a:r>
              </a:p>
            </p:txBody>
          </p:sp>
        </mc:Choice>
        <mc:Fallback xmlns="">
          <p:sp>
            <p:nvSpPr>
              <p:cNvPr id="30" name="Rechteck 29"/>
              <p:cNvSpPr>
                <a:spLocks noRot="1" noChangeAspect="1" noMove="1" noResize="1" noEditPoints="1" noAdjustHandles="1" noChangeArrowheads="1" noChangeShapeType="1" noTextEdit="1"/>
              </p:cNvSpPr>
              <p:nvPr/>
            </p:nvSpPr>
            <p:spPr>
              <a:xfrm>
                <a:off x="476028" y="963160"/>
                <a:ext cx="11070590" cy="1483227"/>
              </a:xfrm>
              <a:prstGeom prst="rect">
                <a:avLst/>
              </a:prstGeom>
              <a:blipFill>
                <a:blip r:embed="rId2"/>
                <a:stretch>
                  <a:fillRect l="-441" t="-10288" r="-496" b="-436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hteck 3"/>
              <p:cNvSpPr/>
              <p:nvPr/>
            </p:nvSpPr>
            <p:spPr>
              <a:xfrm>
                <a:off x="476028" y="3123786"/>
                <a:ext cx="3314818" cy="669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de-CH" i="1" smtClean="0">
                              <a:latin typeface="Cambria Math" panose="02040503050406030204" pitchFamily="18" charset="0"/>
                              <a:ea typeface="Cambria Math" panose="02040503050406030204" pitchFamily="18" charset="0"/>
                            </a:rPr>
                          </m:ctrlPr>
                        </m:fPr>
                        <m:num>
                          <m:r>
                            <m:rPr>
                              <m:sty m:val="p"/>
                            </m:rPr>
                            <a:rPr lang="de-CH" b="0" i="0" smtClean="0">
                              <a:latin typeface="Cambria Math" panose="02040503050406030204" pitchFamily="18" charset="0"/>
                              <a:ea typeface="Cambria Math" panose="02040503050406030204" pitchFamily="18" charset="0"/>
                            </a:rPr>
                            <m:t>sin</m:t>
                          </m:r>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𝐵</m:t>
                              </m:r>
                            </m:sub>
                          </m:sSub>
                          <m:r>
                            <a:rPr lang="de-CH" b="0" i="1" smtClean="0">
                              <a:latin typeface="Cambria Math" panose="02040503050406030204" pitchFamily="18" charset="0"/>
                              <a:ea typeface="Cambria Math" panose="02040503050406030204" pitchFamily="18" charset="0"/>
                            </a:rPr>
                            <m:t>)</m:t>
                          </m:r>
                        </m:num>
                        <m:den>
                          <m:r>
                            <m:rPr>
                              <m:sty m:val="p"/>
                            </m:rPr>
                            <a:rPr lang="de-CH" b="0" i="0" smtClean="0">
                              <a:latin typeface="Cambria Math" panose="02040503050406030204" pitchFamily="18" charset="0"/>
                              <a:ea typeface="Cambria Math" panose="02040503050406030204" pitchFamily="18" charset="0"/>
                            </a:rPr>
                            <m:t>cos</m:t>
                          </m:r>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𝐵</m:t>
                              </m:r>
                            </m:sub>
                          </m:sSub>
                          <m:r>
                            <a:rPr lang="de-CH" b="0" i="1" smtClean="0">
                              <a:latin typeface="Cambria Math" panose="02040503050406030204" pitchFamily="18" charset="0"/>
                              <a:ea typeface="Cambria Math" panose="02040503050406030204" pitchFamily="18" charset="0"/>
                            </a:rPr>
                            <m:t>)</m:t>
                          </m:r>
                        </m:den>
                      </m:f>
                      <m:r>
                        <a:rPr lang="de-CH" b="0" i="1" smtClean="0">
                          <a:latin typeface="Cambria Math" panose="02040503050406030204" pitchFamily="18" charset="0"/>
                          <a:ea typeface="Cambria Math" panose="02040503050406030204" pitchFamily="18" charset="0"/>
                        </a:rPr>
                        <m:t>=</m:t>
                      </m:r>
                      <m:func>
                        <m:funcPr>
                          <m:ctrlPr>
                            <a:rPr lang="de-CH" b="0" i="1" smtClean="0">
                              <a:latin typeface="Cambria Math" panose="02040503050406030204" pitchFamily="18" charset="0"/>
                              <a:ea typeface="Cambria Math" panose="02040503050406030204" pitchFamily="18" charset="0"/>
                            </a:rPr>
                          </m:ctrlPr>
                        </m:funcPr>
                        <m:fName>
                          <m:r>
                            <m:rPr>
                              <m:sty m:val="p"/>
                            </m:rPr>
                            <a:rPr lang="de-CH" b="0" i="0" smtClean="0">
                              <a:latin typeface="Cambria Math" panose="02040503050406030204" pitchFamily="18" charset="0"/>
                              <a:ea typeface="Cambria Math" panose="02040503050406030204" pitchFamily="18" charset="0"/>
                            </a:rPr>
                            <m:t>tan</m:t>
                          </m:r>
                        </m:fName>
                        <m:e>
                          <m:d>
                            <m:dPr>
                              <m:ctrlPr>
                                <a:rPr lang="de-CH" b="0" i="1" smtClean="0">
                                  <a:latin typeface="Cambria Math" panose="02040503050406030204" pitchFamily="18" charset="0"/>
                                  <a:ea typeface="Cambria Math" panose="02040503050406030204" pitchFamily="18" charset="0"/>
                                </a:rPr>
                              </m:ctrlPr>
                            </m:dPr>
                            <m:e>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𝐵</m:t>
                                  </m:r>
                                </m:sub>
                              </m:sSub>
                            </m:e>
                          </m:d>
                        </m:e>
                      </m:func>
                      <m:r>
                        <a:rPr lang="de-CH" b="0" i="0" smtClean="0">
                          <a:latin typeface="Cambria Math" panose="02040503050406030204" pitchFamily="18" charset="0"/>
                          <a:ea typeface="Cambria Math" panose="02040503050406030204" pitchFamily="18" charset="0"/>
                        </a:rPr>
                        <m:t>=</m:t>
                      </m:r>
                      <m:f>
                        <m:fPr>
                          <m:ctrlPr>
                            <a:rPr lang="de-CH" b="0" i="1" smtClean="0">
                              <a:latin typeface="Cambria Math" panose="02040503050406030204" pitchFamily="18" charset="0"/>
                              <a:ea typeface="Cambria Math" panose="02040503050406030204" pitchFamily="18" charset="0"/>
                            </a:rPr>
                          </m:ctrlPr>
                        </m:fPr>
                        <m:num>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𝑇</m:t>
                              </m:r>
                            </m:sub>
                          </m:sSub>
                        </m:num>
                        <m:den>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𝐼</m:t>
                              </m:r>
                            </m:sub>
                          </m:sSub>
                        </m:den>
                      </m:f>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𝑟𝑒𝑙</m:t>
                          </m:r>
                        </m:sub>
                      </m:sSub>
                    </m:oMath>
                  </m:oMathPara>
                </a14:m>
                <a:endParaRPr lang="en-US" dirty="0"/>
              </a:p>
            </p:txBody>
          </p:sp>
        </mc:Choice>
        <mc:Fallback xmlns="">
          <p:sp>
            <p:nvSpPr>
              <p:cNvPr id="4" name="Rechteck 3"/>
              <p:cNvSpPr>
                <a:spLocks noRot="1" noChangeAspect="1" noMove="1" noResize="1" noEditPoints="1" noAdjustHandles="1" noChangeArrowheads="1" noChangeShapeType="1" noTextEdit="1"/>
              </p:cNvSpPr>
              <p:nvPr/>
            </p:nvSpPr>
            <p:spPr>
              <a:xfrm>
                <a:off x="476028" y="3123786"/>
                <a:ext cx="3314818" cy="669094"/>
              </a:xfrm>
              <a:prstGeom prst="rect">
                <a:avLst/>
              </a:prstGeom>
              <a:blipFill>
                <a:blip r:embed="rId3"/>
                <a:stretch>
                  <a:fillRect/>
                </a:stretch>
              </a:blipFill>
            </p:spPr>
            <p:txBody>
              <a:bodyPr/>
              <a:lstStyle/>
              <a:p>
                <a:r>
                  <a:rPr lang="de-CH">
                    <a:noFill/>
                  </a:rPr>
                  <a:t> </a:t>
                </a:r>
              </a:p>
            </p:txBody>
          </p:sp>
        </mc:Fallback>
      </mc:AlternateContent>
      <mc:AlternateContent xmlns:mc="http://schemas.openxmlformats.org/markup-compatibility/2006" xmlns:a14="http://schemas.microsoft.com/office/drawing/2010/main">
        <mc:Choice Requires="a14">
          <p:sp>
            <p:nvSpPr>
              <p:cNvPr id="5" name="Rechteck 4"/>
              <p:cNvSpPr/>
              <p:nvPr/>
            </p:nvSpPr>
            <p:spPr>
              <a:xfrm>
                <a:off x="439864" y="5652180"/>
                <a:ext cx="11106754" cy="646331"/>
              </a:xfrm>
              <a:prstGeom prst="rect">
                <a:avLst/>
              </a:prstGeom>
            </p:spPr>
            <p:txBody>
              <a:bodyPr wrap="square">
                <a:spAutoFit/>
              </a:bodyPr>
              <a:lstStyle/>
              <a:p>
                <a:r>
                  <a:rPr lang="en-US" dirty="0"/>
                  <a:t>In conclusion, the reflected beam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𝐵</m:t>
                        </m:r>
                      </m:sub>
                    </m:sSub>
                  </m:oMath>
                </a14:m>
                <a:r>
                  <a:rPr lang="en-US" dirty="0"/>
                  <a:t>will be polarized with the electric field being perpendicular to the plane of incidence. This has application in spectroscopy (Brewster angle spectroscopy) or generally antireflective glasses.  </a:t>
                </a:r>
              </a:p>
            </p:txBody>
          </p:sp>
        </mc:Choice>
        <mc:Fallback xmlns="">
          <p:sp>
            <p:nvSpPr>
              <p:cNvPr id="5" name="Rechteck 4"/>
              <p:cNvSpPr>
                <a:spLocks noRot="1" noChangeAspect="1" noMove="1" noResize="1" noEditPoints="1" noAdjustHandles="1" noChangeArrowheads="1" noChangeShapeType="1" noTextEdit="1"/>
              </p:cNvSpPr>
              <p:nvPr/>
            </p:nvSpPr>
            <p:spPr>
              <a:xfrm>
                <a:off x="439864" y="5652180"/>
                <a:ext cx="11106754" cy="646331"/>
              </a:xfrm>
              <a:prstGeom prst="rect">
                <a:avLst/>
              </a:prstGeom>
              <a:blipFill>
                <a:blip r:embed="rId4"/>
                <a:stretch>
                  <a:fillRect l="-439" t="-4717" b="-14151"/>
                </a:stretch>
              </a:blipFill>
            </p:spPr>
            <p:txBody>
              <a:bodyPr/>
              <a:lstStyle/>
              <a:p>
                <a:r>
                  <a:rPr lang="en-US">
                    <a:noFill/>
                  </a:rPr>
                  <a:t> </a:t>
                </a:r>
              </a:p>
            </p:txBody>
          </p:sp>
        </mc:Fallback>
      </mc:AlternateContent>
      <p:sp>
        <p:nvSpPr>
          <p:cNvPr id="13" name="Rechteck 12"/>
          <p:cNvSpPr/>
          <p:nvPr/>
        </p:nvSpPr>
        <p:spPr>
          <a:xfrm>
            <a:off x="3624179" y="3276942"/>
            <a:ext cx="559769" cy="369332"/>
          </a:xfrm>
          <a:prstGeom prst="rect">
            <a:avLst/>
          </a:prstGeom>
        </p:spPr>
        <p:txBody>
          <a:bodyPr wrap="none">
            <a:spAutoFit/>
          </a:bodyPr>
          <a:lstStyle/>
          <a:p>
            <a:r>
              <a:rPr lang="de-CH" i="1" dirty="0"/>
              <a:t>(19)</a:t>
            </a:r>
            <a:endParaRPr lang="en-US" dirty="0"/>
          </a:p>
        </p:txBody>
      </p:sp>
      <p:grpSp>
        <p:nvGrpSpPr>
          <p:cNvPr id="8" name="Gruppieren 7"/>
          <p:cNvGrpSpPr/>
          <p:nvPr/>
        </p:nvGrpSpPr>
        <p:grpSpPr>
          <a:xfrm>
            <a:off x="5725173" y="2636213"/>
            <a:ext cx="2966371" cy="2829623"/>
            <a:chOff x="4434316" y="2522935"/>
            <a:chExt cx="2966371" cy="2829623"/>
          </a:xfrm>
        </p:grpSpPr>
        <p:pic>
          <p:nvPicPr>
            <p:cNvPr id="3" name="Grafik 2"/>
            <p:cNvPicPr>
              <a:picLocks noChangeAspect="1"/>
            </p:cNvPicPr>
            <p:nvPr/>
          </p:nvPicPr>
          <p:blipFill>
            <a:blip r:embed="rId5"/>
            <a:stretch>
              <a:fillRect/>
            </a:stretch>
          </p:blipFill>
          <p:spPr>
            <a:xfrm>
              <a:off x="4434316" y="2522935"/>
              <a:ext cx="2966371" cy="2829623"/>
            </a:xfrm>
            <a:prstGeom prst="rect">
              <a:avLst/>
            </a:prstGeom>
          </p:spPr>
        </p:pic>
        <p:sp>
          <p:nvSpPr>
            <p:cNvPr id="6" name="Ellipse 5"/>
            <p:cNvSpPr/>
            <p:nvPr/>
          </p:nvSpPr>
          <p:spPr>
            <a:xfrm>
              <a:off x="5758180" y="3586480"/>
              <a:ext cx="152400" cy="1549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llipse 15"/>
            <p:cNvSpPr/>
            <p:nvPr/>
          </p:nvSpPr>
          <p:spPr>
            <a:xfrm>
              <a:off x="5499100" y="4610100"/>
              <a:ext cx="152400" cy="154940"/>
            </a:xfrm>
            <a:prstGeom prst="ellipse">
              <a:avLst/>
            </a:prstGeom>
            <a:solidFill>
              <a:srgbClr val="FFD9D9"/>
            </a:solidFill>
            <a:ln>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hteck 6"/>
                <p:cNvSpPr/>
                <p:nvPr/>
              </p:nvSpPr>
              <p:spPr>
                <a:xfrm>
                  <a:off x="5596610" y="3498334"/>
                  <a:ext cx="41857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a:latin typeface="Cambria Math" panose="02040503050406030204" pitchFamily="18" charset="0"/>
                                <a:ea typeface="Cambria Math" panose="02040503050406030204" pitchFamily="18" charset="0"/>
                              </a:rPr>
                            </m:ctrlPr>
                          </m:sSubPr>
                          <m:e>
                            <m:r>
                              <a:rPr lang="de-CH" sz="1400" i="1">
                                <a:latin typeface="Cambria Math" panose="02040503050406030204" pitchFamily="18" charset="0"/>
                                <a:ea typeface="Cambria Math" panose="02040503050406030204" pitchFamily="18" charset="0"/>
                              </a:rPr>
                              <m:t>𝜃</m:t>
                            </m:r>
                          </m:e>
                          <m:sub>
                            <m:r>
                              <a:rPr lang="de-CH" sz="1400" i="1">
                                <a:latin typeface="Cambria Math" panose="02040503050406030204" pitchFamily="18" charset="0"/>
                                <a:ea typeface="Cambria Math" panose="02040503050406030204" pitchFamily="18" charset="0"/>
                              </a:rPr>
                              <m:t>𝐵</m:t>
                            </m:r>
                          </m:sub>
                        </m:sSub>
                      </m:oMath>
                    </m:oMathPara>
                  </a14:m>
                  <a:endParaRPr lang="en-US" sz="1400" dirty="0"/>
                </a:p>
              </p:txBody>
            </p:sp>
          </mc:Choice>
          <mc:Fallback xmlns="">
            <p:sp>
              <p:nvSpPr>
                <p:cNvPr id="7" name="Rechteck 6"/>
                <p:cNvSpPr>
                  <a:spLocks noRot="1" noChangeAspect="1" noMove="1" noResize="1" noEditPoints="1" noAdjustHandles="1" noChangeArrowheads="1" noChangeShapeType="1" noTextEdit="1"/>
                </p:cNvSpPr>
                <p:nvPr/>
              </p:nvSpPr>
              <p:spPr>
                <a:xfrm>
                  <a:off x="5596610" y="3498334"/>
                  <a:ext cx="418576"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hteck 18"/>
                <p:cNvSpPr/>
                <p:nvPr/>
              </p:nvSpPr>
              <p:spPr>
                <a:xfrm>
                  <a:off x="5415804" y="4533681"/>
                  <a:ext cx="41857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smtClean="0">
                                <a:latin typeface="Cambria Math" panose="02040503050406030204" pitchFamily="18" charset="0"/>
                                <a:ea typeface="Cambria Math" panose="02040503050406030204" pitchFamily="18" charset="0"/>
                              </a:rPr>
                            </m:ctrlPr>
                          </m:sSubPr>
                          <m:e>
                            <m:r>
                              <a:rPr lang="de-CH" sz="1400" i="1">
                                <a:latin typeface="Cambria Math" panose="02040503050406030204" pitchFamily="18" charset="0"/>
                                <a:ea typeface="Cambria Math" panose="02040503050406030204" pitchFamily="18" charset="0"/>
                              </a:rPr>
                              <m:t>𝜃</m:t>
                            </m:r>
                          </m:e>
                          <m:sub>
                            <m:r>
                              <a:rPr lang="de-CH" sz="1400" b="0" i="1" smtClean="0">
                                <a:latin typeface="Cambria Math" panose="02040503050406030204" pitchFamily="18" charset="0"/>
                                <a:ea typeface="Cambria Math" panose="02040503050406030204" pitchFamily="18" charset="0"/>
                              </a:rPr>
                              <m:t>𝑇</m:t>
                            </m:r>
                          </m:sub>
                        </m:sSub>
                      </m:oMath>
                    </m:oMathPara>
                  </a14:m>
                  <a:endParaRPr lang="en-US" sz="1400" dirty="0"/>
                </a:p>
              </p:txBody>
            </p:sp>
          </mc:Choice>
          <mc:Fallback xmlns="">
            <p:sp>
              <p:nvSpPr>
                <p:cNvPr id="19" name="Rechteck 18"/>
                <p:cNvSpPr>
                  <a:spLocks noRot="1" noChangeAspect="1" noMove="1" noResize="1" noEditPoints="1" noAdjustHandles="1" noChangeArrowheads="1" noChangeShapeType="1" noTextEdit="1"/>
                </p:cNvSpPr>
                <p:nvPr/>
              </p:nvSpPr>
              <p:spPr>
                <a:xfrm>
                  <a:off x="5415804" y="4533681"/>
                  <a:ext cx="418576" cy="307777"/>
                </a:xfrm>
                <a:prstGeom prst="rect">
                  <a:avLst/>
                </a:prstGeom>
                <a:blipFill>
                  <a:blip r:embed="rId7"/>
                  <a:stretch>
                    <a:fillRect/>
                  </a:stretch>
                </a:blipFill>
              </p:spPr>
              <p:txBody>
                <a:bodyPr/>
                <a:lstStyle/>
                <a:p>
                  <a:r>
                    <a:rPr lang="en-US">
                      <a:noFill/>
                    </a:rPr>
                    <a:t> </a:t>
                  </a:r>
                </a:p>
              </p:txBody>
            </p:sp>
          </mc:Fallback>
        </mc:AlternateContent>
      </p:grpSp>
      <p:sp>
        <p:nvSpPr>
          <p:cNvPr id="9" name="Rechteck 8"/>
          <p:cNvSpPr/>
          <p:nvPr/>
        </p:nvSpPr>
        <p:spPr>
          <a:xfrm>
            <a:off x="5823694" y="4227578"/>
            <a:ext cx="468412" cy="190500"/>
          </a:xfrm>
          <a:prstGeom prst="rect">
            <a:avLst/>
          </a:prstGeom>
          <a:solidFill>
            <a:srgbClr val="FFD9D9"/>
          </a:solidFill>
          <a:ln>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5815945" y="3941875"/>
            <a:ext cx="332727" cy="149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hteck 1"/>
              <p:cNvSpPr/>
              <p:nvPr/>
            </p:nvSpPr>
            <p:spPr>
              <a:xfrm>
                <a:off x="5698391" y="4169365"/>
                <a:ext cx="795218"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200" i="1" smtClean="0">
                              <a:latin typeface="Cambria Math" panose="02040503050406030204" pitchFamily="18" charset="0"/>
                              <a:ea typeface="Cambria Math" panose="02040503050406030204" pitchFamily="18" charset="0"/>
                            </a:rPr>
                          </m:ctrlPr>
                        </m:sSubPr>
                        <m:e>
                          <m:r>
                            <a:rPr lang="de-CH" sz="1200" i="1">
                              <a:latin typeface="Cambria Math" panose="02040503050406030204" pitchFamily="18" charset="0"/>
                              <a:ea typeface="Cambria Math" panose="02040503050406030204" pitchFamily="18" charset="0"/>
                            </a:rPr>
                            <m:t>𝑛</m:t>
                          </m:r>
                        </m:e>
                        <m:sub>
                          <m:r>
                            <a:rPr lang="de-CH" sz="1200" i="1">
                              <a:latin typeface="Cambria Math" panose="02040503050406030204" pitchFamily="18" charset="0"/>
                              <a:ea typeface="Cambria Math" panose="02040503050406030204" pitchFamily="18" charset="0"/>
                            </a:rPr>
                            <m:t>𝑇</m:t>
                          </m:r>
                        </m:sub>
                      </m:sSub>
                      <m:r>
                        <a:rPr lang="de-CH" sz="1200" b="0" i="1" smtClean="0">
                          <a:latin typeface="Cambria Math" panose="02040503050406030204" pitchFamily="18" charset="0"/>
                          <a:ea typeface="Cambria Math" panose="02040503050406030204" pitchFamily="18" charset="0"/>
                        </a:rPr>
                        <m:t>=1.5</m:t>
                      </m:r>
                    </m:oMath>
                  </m:oMathPara>
                </a14:m>
                <a:endParaRPr lang="en-US" sz="1200" dirty="0"/>
              </a:p>
            </p:txBody>
          </p:sp>
        </mc:Choice>
        <mc:Fallback xmlns="">
          <p:sp>
            <p:nvSpPr>
              <p:cNvPr id="2" name="Rechteck 1"/>
              <p:cNvSpPr>
                <a:spLocks noRot="1" noChangeAspect="1" noMove="1" noResize="1" noEditPoints="1" noAdjustHandles="1" noChangeArrowheads="1" noChangeShapeType="1" noTextEdit="1"/>
              </p:cNvSpPr>
              <p:nvPr/>
            </p:nvSpPr>
            <p:spPr>
              <a:xfrm>
                <a:off x="5698391" y="4169365"/>
                <a:ext cx="795218"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hteck 10"/>
              <p:cNvSpPr/>
              <p:nvPr/>
            </p:nvSpPr>
            <p:spPr>
              <a:xfrm>
                <a:off x="5725173" y="3862785"/>
                <a:ext cx="647292"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200" i="1" smtClean="0">
                              <a:latin typeface="Cambria Math" panose="02040503050406030204" pitchFamily="18" charset="0"/>
                              <a:ea typeface="Cambria Math" panose="02040503050406030204" pitchFamily="18" charset="0"/>
                            </a:rPr>
                          </m:ctrlPr>
                        </m:sSubPr>
                        <m:e>
                          <m:r>
                            <a:rPr lang="de-CH" sz="1200" i="1">
                              <a:latin typeface="Cambria Math" panose="02040503050406030204" pitchFamily="18" charset="0"/>
                              <a:ea typeface="Cambria Math" panose="02040503050406030204" pitchFamily="18" charset="0"/>
                            </a:rPr>
                            <m:t>𝑛</m:t>
                          </m:r>
                        </m:e>
                        <m:sub>
                          <m:r>
                            <a:rPr lang="de-CH" sz="1200" i="1">
                              <a:latin typeface="Cambria Math" panose="02040503050406030204" pitchFamily="18" charset="0"/>
                              <a:ea typeface="Cambria Math" panose="02040503050406030204" pitchFamily="18" charset="0"/>
                            </a:rPr>
                            <m:t>𝐼</m:t>
                          </m:r>
                        </m:sub>
                      </m:sSub>
                      <m:r>
                        <a:rPr lang="de-CH" sz="1200" b="0" i="1" smtClean="0">
                          <a:latin typeface="Cambria Math" panose="02040503050406030204" pitchFamily="18" charset="0"/>
                          <a:ea typeface="Cambria Math" panose="02040503050406030204" pitchFamily="18" charset="0"/>
                        </a:rPr>
                        <m:t>=1</m:t>
                      </m:r>
                    </m:oMath>
                  </m:oMathPara>
                </a14:m>
                <a:endParaRPr lang="en-US" sz="1200" dirty="0"/>
              </a:p>
            </p:txBody>
          </p:sp>
        </mc:Choice>
        <mc:Fallback xmlns="">
          <p:sp>
            <p:nvSpPr>
              <p:cNvPr id="11" name="Rechteck 10"/>
              <p:cNvSpPr>
                <a:spLocks noRot="1" noChangeAspect="1" noMove="1" noResize="1" noEditPoints="1" noAdjustHandles="1" noChangeArrowheads="1" noChangeShapeType="1" noTextEdit="1"/>
              </p:cNvSpPr>
              <p:nvPr/>
            </p:nvSpPr>
            <p:spPr>
              <a:xfrm>
                <a:off x="5725173" y="3862785"/>
                <a:ext cx="647292"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feld 11"/>
              <p:cNvSpPr txBox="1"/>
              <p:nvPr/>
            </p:nvSpPr>
            <p:spPr>
              <a:xfrm>
                <a:off x="596685" y="4502258"/>
                <a:ext cx="3511923" cy="369332"/>
              </a:xfrm>
              <a:prstGeom prst="rect">
                <a:avLst/>
              </a:prstGeom>
              <a:noFill/>
            </p:spPr>
            <p:txBody>
              <a:bodyPr wrap="none" rtlCol="0">
                <a:spAutoFit/>
              </a:bodyPr>
              <a:lstStyle/>
              <a:p>
                <a:r>
                  <a:rPr lang="de-CH" dirty="0"/>
                  <a:t>(</a:t>
                </a:r>
                <a:r>
                  <a:rPr lang="de-CH" dirty="0" err="1"/>
                  <a:t>for</a:t>
                </a:r>
                <a:r>
                  <a:rPr lang="de-CH" dirty="0"/>
                  <a:t> </a:t>
                </a:r>
                <a:r>
                  <a:rPr lang="de-CH" dirty="0" err="1"/>
                  <a:t>glass</a:t>
                </a:r>
                <a:r>
                  <a:rPr lang="de-CH" dirty="0"/>
                  <a:t> </a:t>
                </a:r>
                <a:r>
                  <a:rPr lang="de-CH" dirty="0" err="1"/>
                  <a:t>with</a:t>
                </a:r>
                <a:r>
                  <a:rPr lang="de-CH" dirty="0"/>
                  <a:t> n=1.5,</a:t>
                </a:r>
                <a:r>
                  <a:rPr lang="de-CH" dirty="0">
                    <a:ea typeface="Cambria Math" panose="02040503050406030204" pitchFamily="18" charset="0"/>
                  </a:rPr>
                  <a:t>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𝐵</m:t>
                        </m:r>
                      </m:sub>
                    </m:sSub>
                    <m:r>
                      <a:rPr lang="de-CH" b="0" i="1" smtClean="0">
                        <a:latin typeface="Cambria Math" panose="02040503050406030204" pitchFamily="18" charset="0"/>
                        <a:ea typeface="Cambria Math" panose="02040503050406030204" pitchFamily="18" charset="0"/>
                      </a:rPr>
                      <m:t>=56.31°</m:t>
                    </m:r>
                  </m:oMath>
                </a14:m>
                <a:r>
                  <a:rPr lang="de-CH" dirty="0"/>
                  <a:t>) </a:t>
                </a:r>
                <a:endParaRPr lang="en-US" dirty="0"/>
              </a:p>
            </p:txBody>
          </p:sp>
        </mc:Choice>
        <mc:Fallback xmlns="">
          <p:sp>
            <p:nvSpPr>
              <p:cNvPr id="12" name="Textfeld 11"/>
              <p:cNvSpPr txBox="1">
                <a:spLocks noRot="1" noChangeAspect="1" noMove="1" noResize="1" noEditPoints="1" noAdjustHandles="1" noChangeArrowheads="1" noChangeShapeType="1" noTextEdit="1"/>
              </p:cNvSpPr>
              <p:nvPr/>
            </p:nvSpPr>
            <p:spPr>
              <a:xfrm>
                <a:off x="596685" y="4502258"/>
                <a:ext cx="3511923" cy="369332"/>
              </a:xfrm>
              <a:prstGeom prst="rect">
                <a:avLst/>
              </a:prstGeom>
              <a:blipFill>
                <a:blip r:embed="rId10"/>
                <a:stretch>
                  <a:fillRect l="-1563" t="-10000" r="-521" b="-26667"/>
                </a:stretch>
              </a:blipFill>
            </p:spPr>
            <p:txBody>
              <a:bodyPr/>
              <a:lstStyle/>
              <a:p>
                <a:r>
                  <a:rPr lang="en-US">
                    <a:noFill/>
                  </a:rPr>
                  <a:t> </a:t>
                </a:r>
              </a:p>
            </p:txBody>
          </p:sp>
        </mc:Fallback>
      </mc:AlternateContent>
    </p:spTree>
    <p:extLst>
      <p:ext uri="{BB962C8B-B14F-4D97-AF65-F5344CB8AC3E}">
        <p14:creationId xmlns:p14="http://schemas.microsoft.com/office/powerpoint/2010/main" val="392535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p:cNvSpPr/>
          <p:nvPr/>
        </p:nvSpPr>
        <p:spPr>
          <a:xfrm>
            <a:off x="476028" y="345249"/>
            <a:ext cx="5696496" cy="461665"/>
          </a:xfrm>
          <a:prstGeom prst="rect">
            <a:avLst/>
          </a:prstGeom>
        </p:spPr>
        <p:txBody>
          <a:bodyPr wrap="none">
            <a:spAutoFit/>
          </a:bodyPr>
          <a:lstStyle/>
          <a:p>
            <a:r>
              <a:rPr lang="en-US" sz="2400" i="1" dirty="0"/>
              <a:t>Applications of Brewster angle phenomenon</a:t>
            </a:r>
            <a:endParaRPr lang="en-US" sz="2400" dirty="0"/>
          </a:p>
        </p:txBody>
      </p:sp>
      <p:pic>
        <p:nvPicPr>
          <p:cNvPr id="2" name="Grafik 1"/>
          <p:cNvPicPr>
            <a:picLocks noChangeAspect="1"/>
          </p:cNvPicPr>
          <p:nvPr/>
        </p:nvPicPr>
        <p:blipFill>
          <a:blip r:embed="rId2"/>
          <a:stretch>
            <a:fillRect/>
          </a:stretch>
        </p:blipFill>
        <p:spPr>
          <a:xfrm>
            <a:off x="597806" y="2867491"/>
            <a:ext cx="4609194" cy="3378329"/>
          </a:xfrm>
          <a:prstGeom prst="rect">
            <a:avLst/>
          </a:prstGeom>
        </p:spPr>
      </p:pic>
      <mc:AlternateContent xmlns:mc="http://schemas.openxmlformats.org/markup-compatibility/2006" xmlns:a14="http://schemas.microsoft.com/office/drawing/2010/main">
        <mc:Choice Requires="a14">
          <p:sp>
            <p:nvSpPr>
              <p:cNvPr id="10" name="Rechteck 9"/>
              <p:cNvSpPr/>
              <p:nvPr/>
            </p:nvSpPr>
            <p:spPr>
              <a:xfrm>
                <a:off x="476028" y="1073204"/>
                <a:ext cx="6096000" cy="1498744"/>
              </a:xfrm>
              <a:prstGeom prst="rect">
                <a:avLst/>
              </a:prstGeom>
            </p:spPr>
            <p:txBody>
              <a:bodyPr>
                <a:spAutoFit/>
              </a:bodyPr>
              <a:lstStyle/>
              <a:p>
                <a:r>
                  <a:rPr lang="en-US" b="1" dirty="0"/>
                  <a:t>Brewster angle spectroscopy</a:t>
                </a:r>
              </a:p>
              <a:p>
                <a:endParaRPr lang="en-US" dirty="0"/>
              </a:p>
              <a:p>
                <a:r>
                  <a:rPr lang="en-US" dirty="0"/>
                  <a:t>At the Brewster angle,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i="1">
                            <a:latin typeface="Cambria Math" panose="02040503050406030204" pitchFamily="18" charset="0"/>
                            <a:ea typeface="Cambria Math" panose="02040503050406030204" pitchFamily="18" charset="0"/>
                          </a:rPr>
                          <m:t>∥</m:t>
                        </m:r>
                      </m:sub>
                    </m:sSub>
                    <m:r>
                      <a:rPr lang="en-US" b="0" i="0" smtClean="0">
                        <a:latin typeface="Cambria Math" panose="02040503050406030204" pitchFamily="18" charset="0"/>
                      </a:rPr>
                      <m:t> </m:t>
                    </m:r>
                  </m:oMath>
                </a14:m>
                <a:r>
                  <a:rPr lang="en-US" dirty="0"/>
                  <a:t>is completely suppressed. Therefore this measurement mode is very sensitive to defects that will slightly alter the dielectric properties of the pristine material. </a:t>
                </a:r>
              </a:p>
            </p:txBody>
          </p:sp>
        </mc:Choice>
        <mc:Fallback xmlns="">
          <p:sp>
            <p:nvSpPr>
              <p:cNvPr id="10" name="Rechteck 9"/>
              <p:cNvSpPr>
                <a:spLocks noRot="1" noChangeAspect="1" noMove="1" noResize="1" noEditPoints="1" noAdjustHandles="1" noChangeArrowheads="1" noChangeShapeType="1" noTextEdit="1"/>
              </p:cNvSpPr>
              <p:nvPr/>
            </p:nvSpPr>
            <p:spPr>
              <a:xfrm>
                <a:off x="476028" y="1073204"/>
                <a:ext cx="6096000" cy="1498744"/>
              </a:xfrm>
              <a:prstGeom prst="rect">
                <a:avLst/>
              </a:prstGeom>
              <a:blipFill>
                <a:blip r:embed="rId3"/>
                <a:stretch>
                  <a:fillRect l="-800" t="-2033" b="-4472"/>
                </a:stretch>
              </a:blipFill>
            </p:spPr>
            <p:txBody>
              <a:bodyPr/>
              <a:lstStyle/>
              <a:p>
                <a:r>
                  <a:rPr lang="en-US">
                    <a:noFill/>
                  </a:rPr>
                  <a:t> </a:t>
                </a:r>
              </a:p>
            </p:txBody>
          </p:sp>
        </mc:Fallback>
      </mc:AlternateContent>
      <p:sp>
        <p:nvSpPr>
          <p:cNvPr id="17" name="Rechteck 16"/>
          <p:cNvSpPr/>
          <p:nvPr/>
        </p:nvSpPr>
        <p:spPr>
          <a:xfrm>
            <a:off x="527783" y="6387474"/>
            <a:ext cx="5592985" cy="307777"/>
          </a:xfrm>
          <a:prstGeom prst="rect">
            <a:avLst/>
          </a:prstGeom>
        </p:spPr>
        <p:txBody>
          <a:bodyPr wrap="square">
            <a:spAutoFit/>
          </a:bodyPr>
          <a:lstStyle/>
          <a:p>
            <a:r>
              <a:rPr lang="en-US" sz="1400" dirty="0"/>
              <a:t>H. J. </a:t>
            </a:r>
            <a:r>
              <a:rPr lang="en-US" sz="1400" dirty="0" err="1"/>
              <a:t>Lewerenz</a:t>
            </a:r>
            <a:r>
              <a:rPr lang="en-US" sz="1400" dirty="0"/>
              <a:t>, Appl. Phys. Lett. 59 (1 Z), 1991</a:t>
            </a:r>
          </a:p>
        </p:txBody>
      </p:sp>
      <p:sp>
        <p:nvSpPr>
          <p:cNvPr id="18" name="Rechteck 17"/>
          <p:cNvSpPr/>
          <p:nvPr/>
        </p:nvSpPr>
        <p:spPr>
          <a:xfrm>
            <a:off x="6917531" y="470364"/>
            <a:ext cx="4960938" cy="2585323"/>
          </a:xfrm>
          <a:prstGeom prst="rect">
            <a:avLst/>
          </a:prstGeom>
        </p:spPr>
        <p:txBody>
          <a:bodyPr wrap="square">
            <a:spAutoFit/>
          </a:bodyPr>
          <a:lstStyle/>
          <a:p>
            <a:r>
              <a:rPr lang="en-US" b="1" dirty="0"/>
              <a:t>Brewster angle microscopy (BAM)</a:t>
            </a:r>
          </a:p>
          <a:p>
            <a:endParaRPr lang="en-US" dirty="0"/>
          </a:p>
          <a:p>
            <a:r>
              <a:rPr lang="en-US" dirty="0"/>
              <a:t>For very thin layers on a solid or liquid support (e.g. on a Langmuir trough), the incident angle of the microscope can be chosen to be the Brewster angle. For light polarized parallel to the plane of incidence (TM), reflectance from the supporting phase will be fully suppressed and only features from the ultrathin film will be captured</a:t>
            </a:r>
          </a:p>
        </p:txBody>
      </p:sp>
      <p:sp>
        <p:nvSpPr>
          <p:cNvPr id="11" name="Rechteck 10"/>
          <p:cNvSpPr/>
          <p:nvPr/>
        </p:nvSpPr>
        <p:spPr>
          <a:xfrm>
            <a:off x="6917531" y="6079697"/>
            <a:ext cx="4597400" cy="307777"/>
          </a:xfrm>
          <a:prstGeom prst="rect">
            <a:avLst/>
          </a:prstGeom>
        </p:spPr>
        <p:txBody>
          <a:bodyPr wrap="square">
            <a:spAutoFit/>
          </a:bodyPr>
          <a:lstStyle/>
          <a:p>
            <a:r>
              <a:rPr lang="en-US" sz="1400" dirty="0">
                <a:solidFill>
                  <a:srgbClr val="202122"/>
                </a:solidFill>
              </a:rPr>
              <a:t>M. A. Cohen Stuart et al.,  Langmuir, 12, 11, . p. 2863, 1996</a:t>
            </a:r>
            <a:endParaRPr lang="en-US" sz="1400" b="0" dirty="0">
              <a:solidFill>
                <a:srgbClr val="202122"/>
              </a:solidFill>
              <a:effectLst/>
            </a:endParaRPr>
          </a:p>
        </p:txBody>
      </p:sp>
      <p:pic>
        <p:nvPicPr>
          <p:cNvPr id="14" name="Grafik 13"/>
          <p:cNvPicPr>
            <a:picLocks noChangeAspect="1"/>
          </p:cNvPicPr>
          <p:nvPr/>
        </p:nvPicPr>
        <p:blipFill>
          <a:blip r:embed="rId4"/>
          <a:stretch>
            <a:fillRect/>
          </a:stretch>
        </p:blipFill>
        <p:spPr>
          <a:xfrm>
            <a:off x="7544366" y="3175494"/>
            <a:ext cx="3415734" cy="2625315"/>
          </a:xfrm>
          <a:prstGeom prst="rect">
            <a:avLst/>
          </a:prstGeom>
        </p:spPr>
      </p:pic>
    </p:spTree>
    <p:extLst>
      <p:ext uri="{BB962C8B-B14F-4D97-AF65-F5344CB8AC3E}">
        <p14:creationId xmlns:p14="http://schemas.microsoft.com/office/powerpoint/2010/main" val="322852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75826" y="409765"/>
            <a:ext cx="2048894" cy="461665"/>
          </a:xfrm>
          <a:prstGeom prst="rect">
            <a:avLst/>
          </a:prstGeom>
        </p:spPr>
        <p:txBody>
          <a:bodyPr wrap="none">
            <a:spAutoFit/>
          </a:bodyPr>
          <a:lstStyle/>
          <a:p>
            <a:r>
              <a:rPr lang="en-US" sz="2400" i="1" dirty="0"/>
              <a:t>Total reflection</a:t>
            </a:r>
            <a:endParaRPr lang="en-US" sz="2400" dirty="0"/>
          </a:p>
        </p:txBody>
      </p:sp>
      <mc:AlternateContent xmlns:mc="http://schemas.openxmlformats.org/markup-compatibility/2006" xmlns:a14="http://schemas.microsoft.com/office/drawing/2010/main">
        <mc:Choice Requires="a14">
          <p:sp>
            <p:nvSpPr>
              <p:cNvPr id="5" name="Rechteck 4"/>
              <p:cNvSpPr/>
              <p:nvPr/>
            </p:nvSpPr>
            <p:spPr>
              <a:xfrm>
                <a:off x="651241" y="980575"/>
                <a:ext cx="11070590" cy="1200329"/>
              </a:xfrm>
              <a:prstGeom prst="rect">
                <a:avLst/>
              </a:prstGeom>
            </p:spPr>
            <p:txBody>
              <a:bodyPr wrap="square">
                <a:spAutoFit/>
              </a:bodyPr>
              <a:lstStyle/>
              <a:p>
                <a:r>
                  <a:rPr lang="en-US" dirty="0"/>
                  <a:t>If the light beam comes from a denser medium (e.g. glass) and enters a thinner medium (e.g. air) the same Fresnel equations (16) and (17) apply. Since </a:t>
                </a:r>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𝑇</m:t>
                        </m:r>
                      </m:sub>
                    </m:sSub>
                    <m:r>
                      <a:rPr lang="en-US" b="0" i="1" smtClean="0">
                        <a:latin typeface="Cambria Math" panose="02040503050406030204" pitchFamily="18" charset="0"/>
                        <a:ea typeface="Cambria Math" panose="02040503050406030204" pitchFamily="18" charset="0"/>
                      </a:rPr>
                      <m:t>&lt;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𝐼</m:t>
                        </m:r>
                      </m:sub>
                    </m:sSub>
                  </m:oMath>
                </a14:m>
                <a:r>
                  <a:rPr lang="en-US" dirty="0"/>
                  <a:t> there must be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e>
                        </m:d>
                      </m:e>
                    </m:func>
                    <m:r>
                      <a:rPr lang="en-US" b="0" i="0" smtClean="0">
                        <a:latin typeface="Cambria Math" panose="02040503050406030204" pitchFamily="18" charset="0"/>
                        <a:ea typeface="Cambria Math" panose="02040503050406030204" pitchFamily="18" charset="0"/>
                      </a:rPr>
                      <m:t>&lt;</m:t>
                    </m:r>
                    <m:r>
                      <m:rPr>
                        <m:sty m:val="p"/>
                      </m:rPr>
                      <a:rPr lang="en-US" b="0" i="0" smtClean="0">
                        <a:latin typeface="Cambria Math" panose="02040503050406030204" pitchFamily="18" charset="0"/>
                        <a:ea typeface="Cambria Math" panose="02040503050406030204" pitchFamily="18" charset="0"/>
                      </a:rPr>
                      <m:t>sin</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𝑇</m:t>
                            </m:r>
                          </m:sub>
                        </m:sSub>
                      </m:e>
                    </m:d>
                  </m:oMath>
                </a14:m>
                <a:r>
                  <a:rPr lang="en-US" dirty="0"/>
                  <a:t>. If we allow only for real angles,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𝑇</m:t>
                        </m:r>
                      </m:sub>
                    </m:sSub>
                  </m:oMath>
                </a14:m>
                <a:r>
                  <a:rPr lang="en-US" dirty="0"/>
                  <a:t> can only reach </a:t>
                </a:r>
                <a14:m>
                  <m:oMath xmlns:m="http://schemas.openxmlformats.org/officeDocument/2006/math">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ea typeface="Cambria Math" panose="02040503050406030204" pitchFamily="18" charset="0"/>
                          </a:rPr>
                          <m:t>2</m:t>
                        </m:r>
                      </m:den>
                    </m:f>
                  </m:oMath>
                </a14:m>
                <a:r>
                  <a:rPr lang="en-US" dirty="0"/>
                  <a:t> at maximum where </a:t>
                </a:r>
                <a14:m>
                  <m:oMath xmlns:m="http://schemas.openxmlformats.org/officeDocument/2006/math">
                    <m:r>
                      <m:rPr>
                        <m:sty m:val="p"/>
                      </m:rPr>
                      <a:rPr lang="en-US">
                        <a:latin typeface="Cambria Math" panose="02040503050406030204" pitchFamily="18" charset="0"/>
                        <a:ea typeface="Cambria Math" panose="02040503050406030204" pitchFamily="18" charset="0"/>
                      </a:rPr>
                      <m:t>sin</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𝑇</m:t>
                            </m:r>
                          </m:sub>
                        </m:sSub>
                      </m:e>
                    </m:d>
                    <m:r>
                      <a:rPr lang="en-US" b="0" i="1" smtClean="0">
                        <a:latin typeface="Cambria Math" panose="02040503050406030204" pitchFamily="18" charset="0"/>
                        <a:ea typeface="Cambria Math" panose="02040503050406030204" pitchFamily="18" charset="0"/>
                      </a:rPr>
                      <m:t>=1</m:t>
                    </m:r>
                  </m:oMath>
                </a14:m>
                <a:r>
                  <a:rPr lang="en-US" dirty="0"/>
                  <a:t>. If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oMath>
                </a14:m>
                <a:r>
                  <a:rPr lang="en-US" dirty="0"/>
                  <a:t> is larger than this maximum condition, then total reflection occurs. The angle of total reflection is therefore given by (Snell’s law):</a:t>
                </a:r>
              </a:p>
            </p:txBody>
          </p:sp>
        </mc:Choice>
        <mc:Fallback xmlns="">
          <p:sp>
            <p:nvSpPr>
              <p:cNvPr id="5" name="Rechteck 4"/>
              <p:cNvSpPr>
                <a:spLocks noRot="1" noChangeAspect="1" noMove="1" noResize="1" noEditPoints="1" noAdjustHandles="1" noChangeArrowheads="1" noChangeShapeType="1" noTextEdit="1"/>
              </p:cNvSpPr>
              <p:nvPr/>
            </p:nvSpPr>
            <p:spPr>
              <a:xfrm>
                <a:off x="651241" y="980575"/>
                <a:ext cx="11070590" cy="1200329"/>
              </a:xfrm>
              <a:prstGeom prst="rect">
                <a:avLst/>
              </a:prstGeom>
              <a:blipFill>
                <a:blip r:embed="rId2"/>
                <a:stretch>
                  <a:fillRect l="-496" t="-3046" r="-771" b="-309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709356" y="2290049"/>
                <a:ext cx="1615442" cy="495777"/>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sin</m:t>
                    </m:r>
                    <m:d>
                      <m:dPr>
                        <m:ctrlPr>
                          <a:rPr lang="en-US" b="0" i="1" smtClean="0">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𝑡𝑜𝑡</m:t>
                            </m:r>
                          </m:sub>
                        </m:sSub>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den>
                    </m:f>
                  </m:oMath>
                </a14:m>
                <a:r>
                  <a:rPr lang="en-US" dirty="0"/>
                  <a:t> </a:t>
                </a:r>
              </a:p>
            </p:txBody>
          </p:sp>
        </mc:Choice>
        <mc:Fallback xmlns="">
          <p:sp>
            <p:nvSpPr>
              <p:cNvPr id="6" name="Rechteck 5"/>
              <p:cNvSpPr>
                <a:spLocks noRot="1" noChangeAspect="1" noMove="1" noResize="1" noEditPoints="1" noAdjustHandles="1" noChangeArrowheads="1" noChangeShapeType="1" noTextEdit="1"/>
              </p:cNvSpPr>
              <p:nvPr/>
            </p:nvSpPr>
            <p:spPr>
              <a:xfrm>
                <a:off x="709356" y="2290049"/>
                <a:ext cx="1615442" cy="495777"/>
              </a:xfrm>
              <a:prstGeom prst="rect">
                <a:avLst/>
              </a:prstGeom>
              <a:blipFill>
                <a:blip r:embed="rId3"/>
                <a:stretch>
                  <a:fillRect/>
                </a:stretch>
              </a:blipFill>
            </p:spPr>
            <p:txBody>
              <a:bodyPr/>
              <a:lstStyle/>
              <a:p>
                <a:r>
                  <a:rPr lang="en-US">
                    <a:noFill/>
                  </a:rPr>
                  <a:t> </a:t>
                </a:r>
              </a:p>
            </p:txBody>
          </p:sp>
        </mc:Fallback>
      </mc:AlternateContent>
      <p:sp>
        <p:nvSpPr>
          <p:cNvPr id="2" name="Rechteck 1"/>
          <p:cNvSpPr/>
          <p:nvPr/>
        </p:nvSpPr>
        <p:spPr>
          <a:xfrm>
            <a:off x="2907815" y="2353271"/>
            <a:ext cx="559769" cy="369332"/>
          </a:xfrm>
          <a:prstGeom prst="rect">
            <a:avLst/>
          </a:prstGeom>
        </p:spPr>
        <p:txBody>
          <a:bodyPr wrap="none">
            <a:spAutoFit/>
          </a:bodyPr>
          <a:lstStyle/>
          <a:p>
            <a:r>
              <a:rPr lang="en-US" i="1" dirty="0"/>
              <a:t>(20)</a:t>
            </a:r>
            <a:endParaRPr lang="en-US" dirty="0"/>
          </a:p>
        </p:txBody>
      </p:sp>
      <p:grpSp>
        <p:nvGrpSpPr>
          <p:cNvPr id="43" name="Gruppieren 42"/>
          <p:cNvGrpSpPr/>
          <p:nvPr/>
        </p:nvGrpSpPr>
        <p:grpSpPr>
          <a:xfrm>
            <a:off x="783014" y="3155125"/>
            <a:ext cx="6741414" cy="2958956"/>
            <a:chOff x="2092621" y="3312333"/>
            <a:chExt cx="7924801" cy="2527300"/>
          </a:xfrm>
        </p:grpSpPr>
        <p:grpSp>
          <p:nvGrpSpPr>
            <p:cNvPr id="12" name="Gruppieren 11"/>
            <p:cNvGrpSpPr/>
            <p:nvPr/>
          </p:nvGrpSpPr>
          <p:grpSpPr>
            <a:xfrm>
              <a:off x="2092621" y="3312333"/>
              <a:ext cx="7924800" cy="2527300"/>
              <a:chOff x="1708150" y="3149600"/>
              <a:chExt cx="7924800" cy="2527300"/>
            </a:xfrm>
          </p:grpSpPr>
          <p:sp>
            <p:nvSpPr>
              <p:cNvPr id="8" name="Rechteck 7"/>
              <p:cNvSpPr/>
              <p:nvPr/>
            </p:nvSpPr>
            <p:spPr>
              <a:xfrm>
                <a:off x="1714500" y="4413250"/>
                <a:ext cx="7918450" cy="126365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1714500" y="3149600"/>
                <a:ext cx="7918450" cy="126365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feld 9"/>
              <p:cNvSpPr txBox="1"/>
              <p:nvPr/>
            </p:nvSpPr>
            <p:spPr>
              <a:xfrm>
                <a:off x="1708150" y="5307568"/>
                <a:ext cx="769210" cy="315453"/>
              </a:xfrm>
              <a:prstGeom prst="rect">
                <a:avLst/>
              </a:prstGeom>
              <a:noFill/>
            </p:spPr>
            <p:txBody>
              <a:bodyPr wrap="none" rtlCol="0">
                <a:spAutoFit/>
              </a:bodyPr>
              <a:lstStyle/>
              <a:p>
                <a:r>
                  <a:rPr lang="de-CH" i="1" dirty="0" err="1"/>
                  <a:t>glass</a:t>
                </a:r>
                <a:endParaRPr lang="en-US" i="1" dirty="0"/>
              </a:p>
            </p:txBody>
          </p:sp>
          <p:sp>
            <p:nvSpPr>
              <p:cNvPr id="11" name="Textfeld 10"/>
              <p:cNvSpPr txBox="1"/>
              <p:nvPr/>
            </p:nvSpPr>
            <p:spPr>
              <a:xfrm>
                <a:off x="1708150" y="3149600"/>
                <a:ext cx="434734" cy="369332"/>
              </a:xfrm>
              <a:prstGeom prst="rect">
                <a:avLst/>
              </a:prstGeom>
              <a:noFill/>
            </p:spPr>
            <p:txBody>
              <a:bodyPr wrap="none" rtlCol="0">
                <a:spAutoFit/>
              </a:bodyPr>
              <a:lstStyle/>
              <a:p>
                <a:r>
                  <a:rPr lang="de-CH" i="1" dirty="0" err="1"/>
                  <a:t>air</a:t>
                </a:r>
                <a:endParaRPr lang="en-US" i="1" dirty="0"/>
              </a:p>
            </p:txBody>
          </p:sp>
        </p:grpSp>
        <mc:AlternateContent xmlns:mc="http://schemas.openxmlformats.org/markup-compatibility/2006" xmlns:a14="http://schemas.microsoft.com/office/drawing/2010/main">
          <mc:Choice Requires="a14">
            <p:sp>
              <p:nvSpPr>
                <p:cNvPr id="13" name="Rechteck 12"/>
                <p:cNvSpPr/>
                <p:nvPr/>
              </p:nvSpPr>
              <p:spPr>
                <a:xfrm>
                  <a:off x="2378468" y="4724266"/>
                  <a:ext cx="45121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oMath>
                    </m:oMathPara>
                  </a14:m>
                  <a:endParaRPr lang="en-US" dirty="0"/>
                </a:p>
              </p:txBody>
            </p:sp>
          </mc:Choice>
          <mc:Fallback xmlns="">
            <p:sp>
              <p:nvSpPr>
                <p:cNvPr id="13" name="Rechteck 12"/>
                <p:cNvSpPr>
                  <a:spLocks noRot="1" noChangeAspect="1" noMove="1" noResize="1" noEditPoints="1" noAdjustHandles="1" noChangeArrowheads="1" noChangeShapeType="1" noTextEdit="1"/>
                </p:cNvSpPr>
                <p:nvPr/>
              </p:nvSpPr>
              <p:spPr>
                <a:xfrm>
                  <a:off x="2378468" y="4724266"/>
                  <a:ext cx="451213"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hteck 13"/>
                <p:cNvSpPr/>
                <p:nvPr/>
              </p:nvSpPr>
              <p:spPr>
                <a:xfrm>
                  <a:off x="2378468" y="4024764"/>
                  <a:ext cx="4976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𝑇</m:t>
                            </m:r>
                          </m:sub>
                        </m:sSub>
                      </m:oMath>
                    </m:oMathPara>
                  </a14:m>
                  <a:endParaRPr lang="en-US" dirty="0"/>
                </a:p>
              </p:txBody>
            </p:sp>
          </mc:Choice>
          <mc:Fallback xmlns="">
            <p:sp>
              <p:nvSpPr>
                <p:cNvPr id="14" name="Rechteck 13"/>
                <p:cNvSpPr>
                  <a:spLocks noRot="1" noChangeAspect="1" noMove="1" noResize="1" noEditPoints="1" noAdjustHandles="1" noChangeArrowheads="1" noChangeShapeType="1" noTextEdit="1"/>
                </p:cNvSpPr>
                <p:nvPr/>
              </p:nvSpPr>
              <p:spPr>
                <a:xfrm>
                  <a:off x="2378468" y="4024764"/>
                  <a:ext cx="49763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hteck 14"/>
                <p:cNvSpPr/>
                <p:nvPr/>
              </p:nvSpPr>
              <p:spPr>
                <a:xfrm>
                  <a:off x="3352238" y="5093598"/>
                  <a:ext cx="4398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oMath>
                    </m:oMathPara>
                  </a14:m>
                  <a:endParaRPr lang="en-US" dirty="0"/>
                </a:p>
              </p:txBody>
            </p:sp>
          </mc:Choice>
          <mc:Fallback xmlns="">
            <p:sp>
              <p:nvSpPr>
                <p:cNvPr id="15" name="Rechteck 14"/>
                <p:cNvSpPr>
                  <a:spLocks noRot="1" noChangeAspect="1" noMove="1" noResize="1" noEditPoints="1" noAdjustHandles="1" noChangeArrowheads="1" noChangeShapeType="1" noTextEdit="1"/>
                </p:cNvSpPr>
                <p:nvPr/>
              </p:nvSpPr>
              <p:spPr>
                <a:xfrm>
                  <a:off x="3352238" y="5093598"/>
                  <a:ext cx="439864"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hteck 15"/>
                <p:cNvSpPr/>
                <p:nvPr/>
              </p:nvSpPr>
              <p:spPr>
                <a:xfrm>
                  <a:off x="3680781" y="3991751"/>
                  <a:ext cx="4862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𝑇</m:t>
                            </m:r>
                          </m:sub>
                        </m:sSub>
                      </m:oMath>
                    </m:oMathPara>
                  </a14:m>
                  <a:endParaRPr lang="en-US" dirty="0"/>
                </a:p>
              </p:txBody>
            </p:sp>
          </mc:Choice>
          <mc:Fallback xmlns="">
            <p:sp>
              <p:nvSpPr>
                <p:cNvPr id="16" name="Rechteck 15"/>
                <p:cNvSpPr>
                  <a:spLocks noRot="1" noChangeAspect="1" noMove="1" noResize="1" noEditPoints="1" noAdjustHandles="1" noChangeArrowheads="1" noChangeShapeType="1" noTextEdit="1"/>
                </p:cNvSpPr>
                <p:nvPr/>
              </p:nvSpPr>
              <p:spPr>
                <a:xfrm>
                  <a:off x="3680781" y="3991751"/>
                  <a:ext cx="48628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hteck 16"/>
                <p:cNvSpPr/>
                <p:nvPr/>
              </p:nvSpPr>
              <p:spPr>
                <a:xfrm>
                  <a:off x="5392480" y="4939757"/>
                  <a:ext cx="6201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𝑡𝑜𝑡</m:t>
                            </m:r>
                          </m:sub>
                        </m:sSub>
                      </m:oMath>
                    </m:oMathPara>
                  </a14:m>
                  <a:endParaRPr lang="en-US" dirty="0"/>
                </a:p>
              </p:txBody>
            </p:sp>
          </mc:Choice>
          <mc:Fallback xmlns="">
            <p:sp>
              <p:nvSpPr>
                <p:cNvPr id="17" name="Rechteck 16"/>
                <p:cNvSpPr>
                  <a:spLocks noRot="1" noChangeAspect="1" noMove="1" noResize="1" noEditPoints="1" noAdjustHandles="1" noChangeArrowheads="1" noChangeShapeType="1" noTextEdit="1"/>
                </p:cNvSpPr>
                <p:nvPr/>
              </p:nvSpPr>
              <p:spPr>
                <a:xfrm>
                  <a:off x="5392480" y="4939757"/>
                  <a:ext cx="620170" cy="369332"/>
                </a:xfrm>
                <a:prstGeom prst="rect">
                  <a:avLst/>
                </a:prstGeom>
                <a:blipFill>
                  <a:blip r:embed="rId8"/>
                  <a:stretch>
                    <a:fillRect/>
                  </a:stretch>
                </a:blipFill>
              </p:spPr>
              <p:txBody>
                <a:bodyPr/>
                <a:lstStyle/>
                <a:p>
                  <a:r>
                    <a:rPr lang="en-US">
                      <a:noFill/>
                    </a:rPr>
                    <a:t> </a:t>
                  </a:r>
                </a:p>
              </p:txBody>
            </p:sp>
          </mc:Fallback>
        </mc:AlternateContent>
        <p:sp>
          <p:nvSpPr>
            <p:cNvPr id="18" name="Freihandform 17"/>
            <p:cNvSpPr/>
            <p:nvPr/>
          </p:nvSpPr>
          <p:spPr>
            <a:xfrm>
              <a:off x="3159421" y="3609001"/>
              <a:ext cx="1699573" cy="2109983"/>
            </a:xfrm>
            <a:custGeom>
              <a:avLst/>
              <a:gdLst>
                <a:gd name="connsiteX0" fmla="*/ 0 w 1581150"/>
                <a:gd name="connsiteY0" fmla="*/ 2222500 h 2222500"/>
                <a:gd name="connsiteX1" fmla="*/ 565150 w 1581150"/>
                <a:gd name="connsiteY1" fmla="*/ 1073150 h 2222500"/>
                <a:gd name="connsiteX2" fmla="*/ 1581150 w 1581150"/>
                <a:gd name="connsiteY2" fmla="*/ 0 h 2222500"/>
                <a:gd name="connsiteX0" fmla="*/ 0 w 1699573"/>
                <a:gd name="connsiteY0" fmla="*/ 2109983 h 2109983"/>
                <a:gd name="connsiteX1" fmla="*/ 565150 w 1699573"/>
                <a:gd name="connsiteY1" fmla="*/ 960633 h 2109983"/>
                <a:gd name="connsiteX2" fmla="*/ 1699573 w 1699573"/>
                <a:gd name="connsiteY2" fmla="*/ 0 h 2109983"/>
              </a:gdLst>
              <a:ahLst/>
              <a:cxnLst>
                <a:cxn ang="0">
                  <a:pos x="connsiteX0" y="connsiteY0"/>
                </a:cxn>
                <a:cxn ang="0">
                  <a:pos x="connsiteX1" y="connsiteY1"/>
                </a:cxn>
                <a:cxn ang="0">
                  <a:pos x="connsiteX2" y="connsiteY2"/>
                </a:cxn>
              </a:cxnLst>
              <a:rect l="l" t="t" r="r" b="b"/>
              <a:pathLst>
                <a:path w="1699573" h="2109983">
                  <a:moveTo>
                    <a:pt x="0" y="2109983"/>
                  </a:moveTo>
                  <a:lnTo>
                    <a:pt x="565150" y="960633"/>
                  </a:lnTo>
                  <a:lnTo>
                    <a:pt x="1699573" y="0"/>
                  </a:lnTo>
                </a:path>
              </a:pathLst>
            </a:custGeom>
            <a:noFill/>
            <a:ln>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ihandform 18"/>
            <p:cNvSpPr/>
            <p:nvPr/>
          </p:nvSpPr>
          <p:spPr>
            <a:xfrm>
              <a:off x="4757724" y="4558331"/>
              <a:ext cx="2668895" cy="983882"/>
            </a:xfrm>
            <a:custGeom>
              <a:avLst/>
              <a:gdLst>
                <a:gd name="connsiteX0" fmla="*/ 0 w 2432050"/>
                <a:gd name="connsiteY0" fmla="*/ 1149350 h 1149350"/>
                <a:gd name="connsiteX1" fmla="*/ 965200 w 2432050"/>
                <a:gd name="connsiteY1" fmla="*/ 0 h 1149350"/>
                <a:gd name="connsiteX2" fmla="*/ 2432050 w 2432050"/>
                <a:gd name="connsiteY2" fmla="*/ 0 h 1149350"/>
                <a:gd name="connsiteX0" fmla="*/ 0 w 2532254"/>
                <a:gd name="connsiteY0" fmla="*/ 1069925 h 1069925"/>
                <a:gd name="connsiteX1" fmla="*/ 1065404 w 2532254"/>
                <a:gd name="connsiteY1" fmla="*/ 0 h 1069925"/>
                <a:gd name="connsiteX2" fmla="*/ 2532254 w 2532254"/>
                <a:gd name="connsiteY2" fmla="*/ 0 h 1069925"/>
                <a:gd name="connsiteX0" fmla="*/ 0 w 2668895"/>
                <a:gd name="connsiteY0" fmla="*/ 983882 h 983882"/>
                <a:gd name="connsiteX1" fmla="*/ 1202045 w 2668895"/>
                <a:gd name="connsiteY1" fmla="*/ 0 h 983882"/>
                <a:gd name="connsiteX2" fmla="*/ 2668895 w 2668895"/>
                <a:gd name="connsiteY2" fmla="*/ 0 h 983882"/>
              </a:gdLst>
              <a:ahLst/>
              <a:cxnLst>
                <a:cxn ang="0">
                  <a:pos x="connsiteX0" y="connsiteY0"/>
                </a:cxn>
                <a:cxn ang="0">
                  <a:pos x="connsiteX1" y="connsiteY1"/>
                </a:cxn>
                <a:cxn ang="0">
                  <a:pos x="connsiteX2" y="connsiteY2"/>
                </a:cxn>
              </a:cxnLst>
              <a:rect l="l" t="t" r="r" b="b"/>
              <a:pathLst>
                <a:path w="2668895" h="983882">
                  <a:moveTo>
                    <a:pt x="0" y="983882"/>
                  </a:moveTo>
                  <a:lnTo>
                    <a:pt x="1202045" y="0"/>
                  </a:lnTo>
                  <a:lnTo>
                    <a:pt x="2668895" y="0"/>
                  </a:lnTo>
                </a:path>
              </a:pathLst>
            </a:custGeom>
            <a:noFill/>
            <a:ln>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ihandform 19"/>
            <p:cNvSpPr/>
            <p:nvPr/>
          </p:nvSpPr>
          <p:spPr>
            <a:xfrm>
              <a:off x="6651922" y="4550583"/>
              <a:ext cx="3365500" cy="812800"/>
            </a:xfrm>
            <a:custGeom>
              <a:avLst/>
              <a:gdLst>
                <a:gd name="connsiteX0" fmla="*/ 0 w 2832100"/>
                <a:gd name="connsiteY0" fmla="*/ 812800 h 812800"/>
                <a:gd name="connsiteX1" fmla="*/ 1447800 w 2832100"/>
                <a:gd name="connsiteY1" fmla="*/ 0 h 812800"/>
                <a:gd name="connsiteX2" fmla="*/ 2832100 w 2832100"/>
                <a:gd name="connsiteY2" fmla="*/ 781050 h 812800"/>
              </a:gdLst>
              <a:ahLst/>
              <a:cxnLst>
                <a:cxn ang="0">
                  <a:pos x="connsiteX0" y="connsiteY0"/>
                </a:cxn>
                <a:cxn ang="0">
                  <a:pos x="connsiteX1" y="connsiteY1"/>
                </a:cxn>
                <a:cxn ang="0">
                  <a:pos x="connsiteX2" y="connsiteY2"/>
                </a:cxn>
              </a:cxnLst>
              <a:rect l="l" t="t" r="r" b="b"/>
              <a:pathLst>
                <a:path w="2832100" h="812800">
                  <a:moveTo>
                    <a:pt x="0" y="812800"/>
                  </a:moveTo>
                  <a:lnTo>
                    <a:pt x="1447800" y="0"/>
                  </a:lnTo>
                  <a:lnTo>
                    <a:pt x="2832100" y="781050"/>
                  </a:lnTo>
                </a:path>
              </a:pathLst>
            </a:custGeom>
            <a:noFill/>
            <a:ln>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hteck 20"/>
                <p:cNvSpPr/>
                <p:nvPr/>
              </p:nvSpPr>
              <p:spPr>
                <a:xfrm>
                  <a:off x="7953239" y="4686498"/>
                  <a:ext cx="46128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21" name="Rechteck 20"/>
                <p:cNvSpPr>
                  <a:spLocks noRot="1" noChangeAspect="1" noMove="1" noResize="1" noEditPoints="1" noAdjustHandles="1" noChangeArrowheads="1" noChangeShapeType="1" noTextEdit="1"/>
                </p:cNvSpPr>
                <p:nvPr/>
              </p:nvSpPr>
              <p:spPr>
                <a:xfrm>
                  <a:off x="7953239" y="4686498"/>
                  <a:ext cx="46128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hteck 21"/>
                <p:cNvSpPr/>
                <p:nvPr/>
              </p:nvSpPr>
              <p:spPr>
                <a:xfrm>
                  <a:off x="8355930" y="4699014"/>
                  <a:ext cx="569540" cy="315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𝑅</m:t>
                            </m:r>
                          </m:sub>
                        </m:sSub>
                      </m:oMath>
                    </m:oMathPara>
                  </a14:m>
                  <a:endParaRPr lang="en-US" dirty="0"/>
                </a:p>
              </p:txBody>
            </p:sp>
          </mc:Choice>
          <mc:Fallback xmlns="">
            <p:sp>
              <p:nvSpPr>
                <p:cNvPr id="22" name="Rechteck 21"/>
                <p:cNvSpPr>
                  <a:spLocks noRot="1" noChangeAspect="1" noMove="1" noResize="1" noEditPoints="1" noAdjustHandles="1" noChangeArrowheads="1" noChangeShapeType="1" noTextEdit="1"/>
                </p:cNvSpPr>
                <p:nvPr/>
              </p:nvSpPr>
              <p:spPr>
                <a:xfrm>
                  <a:off x="8355930" y="4699014"/>
                  <a:ext cx="569540" cy="315453"/>
                </a:xfrm>
                <a:prstGeom prst="rect">
                  <a:avLst/>
                </a:prstGeom>
                <a:blipFill>
                  <a:blip r:embed="rId10"/>
                  <a:stretch>
                    <a:fillRect/>
                  </a:stretch>
                </a:blipFill>
              </p:spPr>
              <p:txBody>
                <a:bodyPr/>
                <a:lstStyle/>
                <a:p>
                  <a:r>
                    <a:rPr lang="de-CH">
                      <a:noFill/>
                    </a:rPr>
                    <a:t> </a:t>
                  </a:r>
                </a:p>
              </p:txBody>
            </p:sp>
          </mc:Fallback>
        </mc:AlternateContent>
        <p:cxnSp>
          <p:nvCxnSpPr>
            <p:cNvPr id="24" name="Gerade Verbindung mit Pfeil 23"/>
            <p:cNvCxnSpPr>
              <a:stCxn id="18" idx="1"/>
            </p:cNvCxnSpPr>
            <p:nvPr/>
          </p:nvCxnSpPr>
          <p:spPr>
            <a:xfrm>
              <a:off x="3724571" y="4569633"/>
              <a:ext cx="510986" cy="1092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hteck 26"/>
                <p:cNvSpPr/>
                <p:nvPr/>
              </p:nvSpPr>
              <p:spPr>
                <a:xfrm>
                  <a:off x="3664016" y="5093598"/>
                  <a:ext cx="4844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𝑅</m:t>
                            </m:r>
                          </m:sub>
                        </m:sSub>
                      </m:oMath>
                    </m:oMathPara>
                  </a14:m>
                  <a:endParaRPr lang="en-US" dirty="0"/>
                </a:p>
              </p:txBody>
            </p:sp>
          </mc:Choice>
          <mc:Fallback xmlns="">
            <p:sp>
              <p:nvSpPr>
                <p:cNvPr id="27" name="Rechteck 26"/>
                <p:cNvSpPr>
                  <a:spLocks noRot="1" noChangeAspect="1" noMove="1" noResize="1" noEditPoints="1" noAdjustHandles="1" noChangeArrowheads="1" noChangeShapeType="1" noTextEdit="1"/>
                </p:cNvSpPr>
                <p:nvPr/>
              </p:nvSpPr>
              <p:spPr>
                <a:xfrm>
                  <a:off x="3664016" y="5093598"/>
                  <a:ext cx="484492" cy="369332"/>
                </a:xfrm>
                <a:prstGeom prst="rect">
                  <a:avLst/>
                </a:prstGeom>
                <a:blipFill>
                  <a:blip r:embed="rId11"/>
                  <a:stretch>
                    <a:fillRect/>
                  </a:stretch>
                </a:blipFill>
              </p:spPr>
              <p:txBody>
                <a:bodyPr/>
                <a:lstStyle/>
                <a:p>
                  <a:r>
                    <a:rPr lang="en-US">
                      <a:noFill/>
                    </a:rPr>
                    <a:t> </a:t>
                  </a:r>
                </a:p>
              </p:txBody>
            </p:sp>
          </mc:Fallback>
        </mc:AlternateContent>
        <p:cxnSp>
          <p:nvCxnSpPr>
            <p:cNvPr id="29" name="Gerader Verbinder 28"/>
            <p:cNvCxnSpPr/>
            <p:nvPr/>
          </p:nvCxnSpPr>
          <p:spPr>
            <a:xfrm>
              <a:off x="3714188" y="3324404"/>
              <a:ext cx="0" cy="23945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a:off x="5945944" y="3324404"/>
              <a:ext cx="0" cy="23945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Rechteck 31"/>
            <p:cNvSpPr/>
            <p:nvPr/>
          </p:nvSpPr>
          <p:spPr>
            <a:xfrm>
              <a:off x="5295338" y="3520599"/>
              <a:ext cx="1393010" cy="369332"/>
            </a:xfrm>
            <a:prstGeom prst="rect">
              <a:avLst/>
            </a:prstGeom>
          </p:spPr>
          <p:txBody>
            <a:bodyPr wrap="none">
              <a:spAutoFit/>
            </a:bodyPr>
            <a:lstStyle/>
            <a:p>
              <a:r>
                <a:rPr lang="en-US" dirty="0"/>
                <a:t>critical angle</a:t>
              </a:r>
            </a:p>
          </p:txBody>
        </p:sp>
        <p:sp>
          <p:nvSpPr>
            <p:cNvPr id="33" name="Rechteck 32"/>
            <p:cNvSpPr/>
            <p:nvPr/>
          </p:nvSpPr>
          <p:spPr>
            <a:xfrm>
              <a:off x="7670198" y="3520599"/>
              <a:ext cx="1589346" cy="369332"/>
            </a:xfrm>
            <a:prstGeom prst="rect">
              <a:avLst/>
            </a:prstGeom>
          </p:spPr>
          <p:txBody>
            <a:bodyPr wrap="none">
              <a:spAutoFit/>
            </a:bodyPr>
            <a:lstStyle/>
            <a:p>
              <a:r>
                <a:rPr lang="en-US" dirty="0"/>
                <a:t>total reflection</a:t>
              </a:r>
            </a:p>
          </p:txBody>
        </p:sp>
        <p:sp>
          <p:nvSpPr>
            <p:cNvPr id="36" name="Freihandform 35"/>
            <p:cNvSpPr/>
            <p:nvPr/>
          </p:nvSpPr>
          <p:spPr>
            <a:xfrm>
              <a:off x="3316637" y="5362414"/>
              <a:ext cx="774916" cy="124600"/>
            </a:xfrm>
            <a:custGeom>
              <a:avLst/>
              <a:gdLst>
                <a:gd name="connsiteX0" fmla="*/ 0 w 774916"/>
                <a:gd name="connsiteY0" fmla="*/ 0 h 209560"/>
                <a:gd name="connsiteX1" fmla="*/ 395207 w 774916"/>
                <a:gd name="connsiteY1" fmla="*/ 209227 h 209560"/>
                <a:gd name="connsiteX2" fmla="*/ 774916 w 774916"/>
                <a:gd name="connsiteY2" fmla="*/ 38745 h 209560"/>
              </a:gdLst>
              <a:ahLst/>
              <a:cxnLst>
                <a:cxn ang="0">
                  <a:pos x="connsiteX0" y="connsiteY0"/>
                </a:cxn>
                <a:cxn ang="0">
                  <a:pos x="connsiteX1" y="connsiteY1"/>
                </a:cxn>
                <a:cxn ang="0">
                  <a:pos x="connsiteX2" y="connsiteY2"/>
                </a:cxn>
              </a:cxnLst>
              <a:rect l="l" t="t" r="r" b="b"/>
              <a:pathLst>
                <a:path w="774916" h="209560">
                  <a:moveTo>
                    <a:pt x="0" y="0"/>
                  </a:moveTo>
                  <a:cubicBezTo>
                    <a:pt x="133027" y="101385"/>
                    <a:pt x="266054" y="202770"/>
                    <a:pt x="395207" y="209227"/>
                  </a:cubicBezTo>
                  <a:cubicBezTo>
                    <a:pt x="524360" y="215684"/>
                    <a:pt x="649638" y="127214"/>
                    <a:pt x="774916" y="38745"/>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37"/>
            <p:cNvSpPr/>
            <p:nvPr/>
          </p:nvSpPr>
          <p:spPr>
            <a:xfrm>
              <a:off x="5256547" y="5153275"/>
              <a:ext cx="694803" cy="181214"/>
            </a:xfrm>
            <a:custGeom>
              <a:avLst/>
              <a:gdLst>
                <a:gd name="connsiteX0" fmla="*/ 0 w 519193"/>
                <a:gd name="connsiteY0" fmla="*/ 0 h 171972"/>
                <a:gd name="connsiteX1" fmla="*/ 240224 w 519193"/>
                <a:gd name="connsiteY1" fmla="*/ 147234 h 171972"/>
                <a:gd name="connsiteX2" fmla="*/ 519193 w 519193"/>
                <a:gd name="connsiteY2" fmla="*/ 170481 h 171972"/>
              </a:gdLst>
              <a:ahLst/>
              <a:cxnLst>
                <a:cxn ang="0">
                  <a:pos x="connsiteX0" y="connsiteY0"/>
                </a:cxn>
                <a:cxn ang="0">
                  <a:pos x="connsiteX1" y="connsiteY1"/>
                </a:cxn>
                <a:cxn ang="0">
                  <a:pos x="connsiteX2" y="connsiteY2"/>
                </a:cxn>
              </a:cxnLst>
              <a:rect l="l" t="t" r="r" b="b"/>
              <a:pathLst>
                <a:path w="519193" h="171972">
                  <a:moveTo>
                    <a:pt x="0" y="0"/>
                  </a:moveTo>
                  <a:cubicBezTo>
                    <a:pt x="76846" y="59410"/>
                    <a:pt x="153692" y="118821"/>
                    <a:pt x="240224" y="147234"/>
                  </a:cubicBezTo>
                  <a:cubicBezTo>
                    <a:pt x="326756" y="175647"/>
                    <a:pt x="422974" y="173064"/>
                    <a:pt x="519193" y="170481"/>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ihandform 38"/>
            <p:cNvSpPr/>
            <p:nvPr/>
          </p:nvSpPr>
          <p:spPr>
            <a:xfrm>
              <a:off x="7645830" y="4889715"/>
              <a:ext cx="1469756" cy="190702"/>
            </a:xfrm>
            <a:custGeom>
              <a:avLst/>
              <a:gdLst>
                <a:gd name="connsiteX0" fmla="*/ 0 w 1185621"/>
                <a:gd name="connsiteY0" fmla="*/ 0 h 263560"/>
                <a:gd name="connsiteX1" fmla="*/ 565688 w 1185621"/>
                <a:gd name="connsiteY1" fmla="*/ 263471 h 263560"/>
                <a:gd name="connsiteX2" fmla="*/ 1185621 w 1185621"/>
                <a:gd name="connsiteY2" fmla="*/ 23248 h 263560"/>
              </a:gdLst>
              <a:ahLst/>
              <a:cxnLst>
                <a:cxn ang="0">
                  <a:pos x="connsiteX0" y="connsiteY0"/>
                </a:cxn>
                <a:cxn ang="0">
                  <a:pos x="connsiteX1" y="connsiteY1"/>
                </a:cxn>
                <a:cxn ang="0">
                  <a:pos x="connsiteX2" y="connsiteY2"/>
                </a:cxn>
              </a:cxnLst>
              <a:rect l="l" t="t" r="r" b="b"/>
              <a:pathLst>
                <a:path w="1185621" h="263560">
                  <a:moveTo>
                    <a:pt x="0" y="0"/>
                  </a:moveTo>
                  <a:cubicBezTo>
                    <a:pt x="184042" y="129798"/>
                    <a:pt x="368085" y="259596"/>
                    <a:pt x="565688" y="263471"/>
                  </a:cubicBezTo>
                  <a:cubicBezTo>
                    <a:pt x="763291" y="267346"/>
                    <a:pt x="974456" y="145297"/>
                    <a:pt x="1185621" y="23248"/>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ihandform 41"/>
            <p:cNvSpPr/>
            <p:nvPr/>
          </p:nvSpPr>
          <p:spPr>
            <a:xfrm>
              <a:off x="7942881" y="4269783"/>
              <a:ext cx="743919" cy="286719"/>
            </a:xfrm>
            <a:custGeom>
              <a:avLst/>
              <a:gdLst>
                <a:gd name="connsiteX0" fmla="*/ 364211 w 743919"/>
                <a:gd name="connsiteY0" fmla="*/ 123987 h 286719"/>
                <a:gd name="connsiteX1" fmla="*/ 92990 w 743919"/>
                <a:gd name="connsiteY1" fmla="*/ 100739 h 286719"/>
                <a:gd name="connsiteX2" fmla="*/ 224726 w 743919"/>
                <a:gd name="connsiteY2" fmla="*/ 170482 h 286719"/>
                <a:gd name="connsiteX3" fmla="*/ 46495 w 743919"/>
                <a:gd name="connsiteY3" fmla="*/ 201478 h 286719"/>
                <a:gd name="connsiteX4" fmla="*/ 240224 w 743919"/>
                <a:gd name="connsiteY4" fmla="*/ 232475 h 286719"/>
                <a:gd name="connsiteX5" fmla="*/ 0 w 743919"/>
                <a:gd name="connsiteY5" fmla="*/ 247973 h 286719"/>
                <a:gd name="connsiteX6" fmla="*/ 333214 w 743919"/>
                <a:gd name="connsiteY6" fmla="*/ 286719 h 286719"/>
                <a:gd name="connsiteX7" fmla="*/ 635431 w 743919"/>
                <a:gd name="connsiteY7" fmla="*/ 278970 h 286719"/>
                <a:gd name="connsiteX8" fmla="*/ 534692 w 743919"/>
                <a:gd name="connsiteY8" fmla="*/ 224726 h 286719"/>
                <a:gd name="connsiteX9" fmla="*/ 743919 w 743919"/>
                <a:gd name="connsiteY9" fmla="*/ 170482 h 286719"/>
                <a:gd name="connsiteX10" fmla="*/ 526943 w 743919"/>
                <a:gd name="connsiteY10" fmla="*/ 154983 h 286719"/>
                <a:gd name="connsiteX11" fmla="*/ 674177 w 743919"/>
                <a:gd name="connsiteY11" fmla="*/ 85241 h 286719"/>
                <a:gd name="connsiteX12" fmla="*/ 511444 w 743919"/>
                <a:gd name="connsiteY12" fmla="*/ 77492 h 286719"/>
                <a:gd name="connsiteX13" fmla="*/ 526943 w 743919"/>
                <a:gd name="connsiteY13" fmla="*/ 0 h 286719"/>
                <a:gd name="connsiteX14" fmla="*/ 464950 w 743919"/>
                <a:gd name="connsiteY14" fmla="*/ 139485 h 286719"/>
                <a:gd name="connsiteX15" fmla="*/ 356461 w 743919"/>
                <a:gd name="connsiteY15" fmla="*/ 0 h 286719"/>
                <a:gd name="connsiteX16" fmla="*/ 364211 w 743919"/>
                <a:gd name="connsiteY16" fmla="*/ 123987 h 28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3919" h="286719">
                  <a:moveTo>
                    <a:pt x="364211" y="123987"/>
                  </a:moveTo>
                  <a:lnTo>
                    <a:pt x="92990" y="100739"/>
                  </a:lnTo>
                  <a:lnTo>
                    <a:pt x="224726" y="170482"/>
                  </a:lnTo>
                  <a:lnTo>
                    <a:pt x="46495" y="201478"/>
                  </a:lnTo>
                  <a:lnTo>
                    <a:pt x="240224" y="232475"/>
                  </a:lnTo>
                  <a:lnTo>
                    <a:pt x="0" y="247973"/>
                  </a:lnTo>
                  <a:lnTo>
                    <a:pt x="333214" y="286719"/>
                  </a:lnTo>
                  <a:lnTo>
                    <a:pt x="635431" y="278970"/>
                  </a:lnTo>
                  <a:lnTo>
                    <a:pt x="534692" y="224726"/>
                  </a:lnTo>
                  <a:lnTo>
                    <a:pt x="743919" y="170482"/>
                  </a:lnTo>
                  <a:lnTo>
                    <a:pt x="526943" y="154983"/>
                  </a:lnTo>
                  <a:lnTo>
                    <a:pt x="674177" y="85241"/>
                  </a:lnTo>
                  <a:lnTo>
                    <a:pt x="511444" y="77492"/>
                  </a:lnTo>
                  <a:lnTo>
                    <a:pt x="526943" y="0"/>
                  </a:lnTo>
                  <a:lnTo>
                    <a:pt x="464950" y="139485"/>
                  </a:lnTo>
                  <a:lnTo>
                    <a:pt x="356461" y="0"/>
                  </a:lnTo>
                  <a:lnTo>
                    <a:pt x="364211" y="123987"/>
                  </a:lnTo>
                  <a:close/>
                </a:path>
              </a:pathLst>
            </a:custGeom>
            <a:solidFill>
              <a:schemeClr val="accent2">
                <a:lumMod val="20000"/>
                <a:lumOff val="80000"/>
              </a:schemeClr>
            </a:solidFill>
            <a:ln>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Gerader Verbinder 30"/>
            <p:cNvCxnSpPr/>
            <p:nvPr/>
          </p:nvCxnSpPr>
          <p:spPr>
            <a:xfrm>
              <a:off x="8355930" y="3324404"/>
              <a:ext cx="0" cy="23945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6067839" y="4295539"/>
            <a:ext cx="292068" cy="369332"/>
          </a:xfrm>
          <a:prstGeom prst="rect">
            <a:avLst/>
          </a:prstGeom>
          <a:noFill/>
        </p:spPr>
        <p:txBody>
          <a:bodyPr wrap="none" rtlCol="0">
            <a:spAutoFit/>
          </a:bodyPr>
          <a:lstStyle/>
          <a:p>
            <a:r>
              <a:rPr lang="de-CH" dirty="0"/>
              <a:t>?</a:t>
            </a:r>
            <a:endParaRPr lang="en-US" dirty="0"/>
          </a:p>
        </p:txBody>
      </p:sp>
      <p:pic>
        <p:nvPicPr>
          <p:cNvPr id="46" name="Grafik 45"/>
          <p:cNvPicPr>
            <a:picLocks noChangeAspect="1"/>
          </p:cNvPicPr>
          <p:nvPr/>
        </p:nvPicPr>
        <p:blipFill>
          <a:blip r:embed="rId12"/>
          <a:stretch>
            <a:fillRect/>
          </a:stretch>
        </p:blipFill>
        <p:spPr>
          <a:xfrm>
            <a:off x="7937135" y="3117863"/>
            <a:ext cx="3784696" cy="2996218"/>
          </a:xfrm>
          <a:prstGeom prst="rect">
            <a:avLst/>
          </a:prstGeom>
        </p:spPr>
      </p:pic>
      <p:sp>
        <p:nvSpPr>
          <p:cNvPr id="3" name="Freihandform 2"/>
          <p:cNvSpPr/>
          <p:nvPr/>
        </p:nvSpPr>
        <p:spPr>
          <a:xfrm>
            <a:off x="2173705" y="3978442"/>
            <a:ext cx="393032" cy="160421"/>
          </a:xfrm>
          <a:custGeom>
            <a:avLst/>
            <a:gdLst>
              <a:gd name="connsiteX0" fmla="*/ 393032 w 393032"/>
              <a:gd name="connsiteY0" fmla="*/ 160421 h 160421"/>
              <a:gd name="connsiteX1" fmla="*/ 232611 w 393032"/>
              <a:gd name="connsiteY1" fmla="*/ 40105 h 160421"/>
              <a:gd name="connsiteX2" fmla="*/ 0 w 393032"/>
              <a:gd name="connsiteY2" fmla="*/ 0 h 160421"/>
            </a:gdLst>
            <a:ahLst/>
            <a:cxnLst>
              <a:cxn ang="0">
                <a:pos x="connsiteX0" y="connsiteY0"/>
              </a:cxn>
              <a:cxn ang="0">
                <a:pos x="connsiteX1" y="connsiteY1"/>
              </a:cxn>
              <a:cxn ang="0">
                <a:pos x="connsiteX2" y="connsiteY2"/>
              </a:cxn>
            </a:cxnLst>
            <a:rect l="l" t="t" r="r" b="b"/>
            <a:pathLst>
              <a:path w="393032" h="160421">
                <a:moveTo>
                  <a:pt x="393032" y="160421"/>
                </a:moveTo>
                <a:cubicBezTo>
                  <a:pt x="345574" y="113631"/>
                  <a:pt x="298116" y="66842"/>
                  <a:pt x="232611" y="40105"/>
                </a:cubicBezTo>
                <a:cubicBezTo>
                  <a:pt x="167106" y="13368"/>
                  <a:pt x="83553" y="6684"/>
                  <a:pt x="0" y="0"/>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Textfeld 36"/>
              <p:cNvSpPr txBox="1"/>
              <p:nvPr/>
            </p:nvSpPr>
            <p:spPr>
              <a:xfrm>
                <a:off x="4028025" y="2289185"/>
                <a:ext cx="4441799" cy="517770"/>
              </a:xfrm>
              <a:prstGeom prst="rect">
                <a:avLst/>
              </a:prstGeom>
              <a:noFill/>
            </p:spPr>
            <p:txBody>
              <a:bodyPr wrap="square" rtlCol="0">
                <a:spAutoFit/>
              </a:bodyPr>
              <a:lstStyle/>
              <a:p>
                <a:r>
                  <a:rPr lang="de-CH" dirty="0"/>
                  <a:t>(</a:t>
                </a:r>
                <a:r>
                  <a:rPr lang="de-CH" dirty="0" err="1"/>
                  <a:t>for</a:t>
                </a:r>
                <a:r>
                  <a:rPr lang="de-CH" dirty="0"/>
                  <a:t> </a:t>
                </a:r>
                <a:r>
                  <a:rPr lang="de-CH" dirty="0" err="1"/>
                  <a:t>glass</a:t>
                </a:r>
                <a:r>
                  <a:rPr lang="de-CH" dirty="0"/>
                  <a:t> </a:t>
                </a:r>
                <a:r>
                  <a:rPr lang="de-CH" dirty="0" err="1"/>
                  <a:t>with</a:t>
                </a:r>
                <a:r>
                  <a:rPr lang="de-CH" dirty="0"/>
                  <a:t>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den>
                    </m:f>
                    <m:r>
                      <a:rPr lang="de-CH" b="0" i="1" smtClean="0">
                        <a:latin typeface="Cambria Math" panose="02040503050406030204" pitchFamily="18" charset="0"/>
                        <a:ea typeface="Cambria Math" panose="02040503050406030204" pitchFamily="18" charset="0"/>
                      </a:rPr>
                      <m:t>=</m:t>
                    </m:r>
                    <m:f>
                      <m:fPr>
                        <m:ctrlPr>
                          <a:rPr lang="de-CH" b="0" i="1" smtClean="0">
                            <a:latin typeface="Cambria Math" panose="02040503050406030204" pitchFamily="18" charset="0"/>
                            <a:ea typeface="Cambria Math" panose="02040503050406030204" pitchFamily="18" charset="0"/>
                          </a:rPr>
                        </m:ctrlPr>
                      </m:fPr>
                      <m:num>
                        <m:r>
                          <a:rPr lang="de-CH" b="0" i="1" smtClean="0">
                            <a:latin typeface="Cambria Math" panose="02040503050406030204" pitchFamily="18" charset="0"/>
                            <a:ea typeface="Cambria Math" panose="02040503050406030204" pitchFamily="18" charset="0"/>
                          </a:rPr>
                          <m:t>1</m:t>
                        </m:r>
                      </m:num>
                      <m:den>
                        <m:r>
                          <a:rPr lang="de-CH" b="0" i="1" smtClean="0">
                            <a:latin typeface="Cambria Math" panose="02040503050406030204" pitchFamily="18" charset="0"/>
                            <a:ea typeface="Cambria Math" panose="02040503050406030204" pitchFamily="18" charset="0"/>
                          </a:rPr>
                          <m:t>1.5</m:t>
                        </m:r>
                      </m:den>
                    </m:f>
                  </m:oMath>
                </a14:m>
                <a:r>
                  <a:rPr lang="en-US" dirty="0"/>
                  <a:t> </a:t>
                </a:r>
                <a:r>
                  <a:rPr lang="de-CH" dirty="0"/>
                  <a:t>,</a:t>
                </a:r>
                <a:r>
                  <a:rPr lang="de-CH" dirty="0">
                    <a:ea typeface="Cambria Math" panose="02040503050406030204" pitchFamily="18" charset="0"/>
                  </a:rPr>
                  <a:t> </a:t>
                </a:r>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𝑡𝑜𝑡</m:t>
                        </m:r>
                      </m:sub>
                    </m:sSub>
                    <m:r>
                      <a:rPr lang="de-CH" b="0" i="1" smtClean="0">
                        <a:latin typeface="Cambria Math" panose="02040503050406030204" pitchFamily="18" charset="0"/>
                        <a:ea typeface="Cambria Math" panose="02040503050406030204" pitchFamily="18" charset="0"/>
                      </a:rPr>
                      <m:t>=41.8°</m:t>
                    </m:r>
                  </m:oMath>
                </a14:m>
                <a:r>
                  <a:rPr lang="de-CH" dirty="0"/>
                  <a:t>) </a:t>
                </a:r>
                <a:endParaRPr lang="en-US" dirty="0"/>
              </a:p>
            </p:txBody>
          </p:sp>
        </mc:Choice>
        <mc:Fallback xmlns="">
          <p:sp>
            <p:nvSpPr>
              <p:cNvPr id="37" name="Textfeld 36"/>
              <p:cNvSpPr txBox="1">
                <a:spLocks noRot="1" noChangeAspect="1" noMove="1" noResize="1" noEditPoints="1" noAdjustHandles="1" noChangeArrowheads="1" noChangeShapeType="1" noTextEdit="1"/>
              </p:cNvSpPr>
              <p:nvPr/>
            </p:nvSpPr>
            <p:spPr>
              <a:xfrm>
                <a:off x="4028025" y="2289185"/>
                <a:ext cx="4441799" cy="517770"/>
              </a:xfrm>
              <a:prstGeom prst="rect">
                <a:avLst/>
              </a:prstGeom>
              <a:blipFill>
                <a:blip r:embed="rId13"/>
                <a:stretch>
                  <a:fillRect l="-1236" b="-2381"/>
                </a:stretch>
              </a:blipFill>
            </p:spPr>
            <p:txBody>
              <a:bodyPr/>
              <a:lstStyle/>
              <a:p>
                <a:r>
                  <a:rPr lang="en-US">
                    <a:noFill/>
                  </a:rPr>
                  <a:t> </a:t>
                </a:r>
              </a:p>
            </p:txBody>
          </p:sp>
        </mc:Fallback>
      </mc:AlternateContent>
    </p:spTree>
    <p:extLst>
      <p:ext uri="{BB962C8B-B14F-4D97-AF65-F5344CB8AC3E}">
        <p14:creationId xmlns:p14="http://schemas.microsoft.com/office/powerpoint/2010/main" val="396377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hteck 1"/>
              <p:cNvSpPr/>
              <p:nvPr/>
            </p:nvSpPr>
            <p:spPr>
              <a:xfrm>
                <a:off x="575826" y="309404"/>
                <a:ext cx="11070590" cy="646331"/>
              </a:xfrm>
              <a:prstGeom prst="rect">
                <a:avLst/>
              </a:prstGeom>
            </p:spPr>
            <p:txBody>
              <a:bodyPr wrap="square">
                <a:spAutoFit/>
              </a:bodyPr>
              <a:lstStyle/>
              <a:p>
                <a:r>
                  <a:rPr lang="en-US" dirty="0"/>
                  <a:t>To understand the behavior of the electromagnetic radiation in the range of incident angles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𝑡𝑜𝑡</m:t>
                        </m:r>
                      </m:sub>
                    </m:sSub>
                  </m:oMath>
                </a14:m>
                <a:r>
                  <a:rPr lang="en-US" dirty="0"/>
                  <a:t> complex angles have to be admitted for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𝑇</m:t>
                        </m:r>
                      </m:sub>
                    </m:sSub>
                  </m:oMath>
                </a14:m>
                <a:r>
                  <a:rPr lang="en-US" dirty="0"/>
                  <a:t>. </a:t>
                </a:r>
              </a:p>
            </p:txBody>
          </p:sp>
        </mc:Choice>
        <mc:Fallback xmlns="">
          <p:sp>
            <p:nvSpPr>
              <p:cNvPr id="2" name="Rechteck 1"/>
              <p:cNvSpPr>
                <a:spLocks noRot="1" noChangeAspect="1" noMove="1" noResize="1" noEditPoints="1" noAdjustHandles="1" noChangeArrowheads="1" noChangeShapeType="1" noTextEdit="1"/>
              </p:cNvSpPr>
              <p:nvPr/>
            </p:nvSpPr>
            <p:spPr>
              <a:xfrm>
                <a:off x="575826" y="309404"/>
                <a:ext cx="11070590" cy="646331"/>
              </a:xfrm>
              <a:prstGeom prst="rect">
                <a:avLst/>
              </a:prstGeom>
              <a:blipFill>
                <a:blip r:embed="rId2"/>
                <a:stretch>
                  <a:fillRect l="-440" t="-5660" b="-14151"/>
                </a:stretch>
              </a:blipFill>
            </p:spPr>
            <p:txBody>
              <a:bodyPr/>
              <a:lstStyle/>
              <a:p>
                <a:r>
                  <a:rPr lang="en-US">
                    <a:noFill/>
                  </a:rPr>
                  <a:t> </a:t>
                </a:r>
              </a:p>
            </p:txBody>
          </p:sp>
        </mc:Fallback>
      </mc:AlternateContent>
      <p:grpSp>
        <p:nvGrpSpPr>
          <p:cNvPr id="31" name="Gruppieren 30"/>
          <p:cNvGrpSpPr/>
          <p:nvPr/>
        </p:nvGrpSpPr>
        <p:grpSpPr>
          <a:xfrm>
            <a:off x="718777" y="839355"/>
            <a:ext cx="1673403" cy="2151994"/>
            <a:chOff x="2146257" y="1277006"/>
            <a:chExt cx="1673403" cy="2151994"/>
          </a:xfrm>
        </p:grpSpPr>
        <p:sp>
          <p:nvSpPr>
            <p:cNvPr id="8" name="Rechteck 7"/>
            <p:cNvSpPr/>
            <p:nvPr/>
          </p:nvSpPr>
          <p:spPr>
            <a:xfrm>
              <a:off x="2146257" y="1635071"/>
              <a:ext cx="883403" cy="168931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ihandform 8"/>
            <p:cNvSpPr/>
            <p:nvPr/>
          </p:nvSpPr>
          <p:spPr>
            <a:xfrm>
              <a:off x="2484120" y="2016760"/>
              <a:ext cx="548640" cy="1051560"/>
            </a:xfrm>
            <a:custGeom>
              <a:avLst/>
              <a:gdLst>
                <a:gd name="connsiteX0" fmla="*/ 0 w 548640"/>
                <a:gd name="connsiteY0" fmla="*/ 1051560 h 1051560"/>
                <a:gd name="connsiteX1" fmla="*/ 548640 w 548640"/>
                <a:gd name="connsiteY1" fmla="*/ 513080 h 1051560"/>
                <a:gd name="connsiteX2" fmla="*/ 66040 w 548640"/>
                <a:gd name="connsiteY2" fmla="*/ 0 h 1051560"/>
              </a:gdLst>
              <a:ahLst/>
              <a:cxnLst>
                <a:cxn ang="0">
                  <a:pos x="connsiteX0" y="connsiteY0"/>
                </a:cxn>
                <a:cxn ang="0">
                  <a:pos x="connsiteX1" y="connsiteY1"/>
                </a:cxn>
                <a:cxn ang="0">
                  <a:pos x="connsiteX2" y="connsiteY2"/>
                </a:cxn>
              </a:cxnLst>
              <a:rect l="l" t="t" r="r" b="b"/>
              <a:pathLst>
                <a:path w="548640" h="1051560">
                  <a:moveTo>
                    <a:pt x="0" y="1051560"/>
                  </a:moveTo>
                  <a:lnTo>
                    <a:pt x="548640" y="513080"/>
                  </a:lnTo>
                  <a:lnTo>
                    <a:pt x="6604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Gerade Verbindung mit Pfeil 10"/>
            <p:cNvCxnSpPr>
              <a:stCxn id="9" idx="1"/>
            </p:cNvCxnSpPr>
            <p:nvPr/>
          </p:nvCxnSpPr>
          <p:spPr>
            <a:xfrm flipV="1">
              <a:off x="3032760" y="1894840"/>
              <a:ext cx="203200" cy="63500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hteck 12"/>
                <p:cNvSpPr/>
                <p:nvPr/>
              </p:nvSpPr>
              <p:spPr>
                <a:xfrm>
                  <a:off x="3052450" y="2213176"/>
                  <a:ext cx="403700" cy="292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00" i="1">
                                <a:latin typeface="Cambria Math" panose="02040503050406030204" pitchFamily="18" charset="0"/>
                                <a:ea typeface="Cambria Math" panose="02040503050406030204" pitchFamily="18" charset="0"/>
                              </a:rPr>
                            </m:ctrlPr>
                          </m:sSubPr>
                          <m:e>
                            <m:r>
                              <a:rPr lang="en-US" sz="1300" i="1">
                                <a:latin typeface="Cambria Math" panose="02040503050406030204" pitchFamily="18" charset="0"/>
                                <a:ea typeface="Cambria Math" panose="02040503050406030204" pitchFamily="18" charset="0"/>
                              </a:rPr>
                              <m:t>𝜃</m:t>
                            </m:r>
                          </m:e>
                          <m:sub>
                            <m:r>
                              <a:rPr lang="de-CH" sz="1300" i="1">
                                <a:latin typeface="Cambria Math" panose="02040503050406030204" pitchFamily="18" charset="0"/>
                                <a:ea typeface="Cambria Math" panose="02040503050406030204" pitchFamily="18" charset="0"/>
                              </a:rPr>
                              <m:t>𝑇</m:t>
                            </m:r>
                          </m:sub>
                        </m:sSub>
                      </m:oMath>
                    </m:oMathPara>
                  </a14:m>
                  <a:endParaRPr lang="en-US" sz="1300" dirty="0"/>
                </a:p>
              </p:txBody>
            </p:sp>
          </mc:Choice>
          <mc:Fallback xmlns="">
            <p:sp>
              <p:nvSpPr>
                <p:cNvPr id="13" name="Rechteck 12"/>
                <p:cNvSpPr>
                  <a:spLocks noRot="1" noChangeAspect="1" noMove="1" noResize="1" noEditPoints="1" noAdjustHandles="1" noChangeArrowheads="1" noChangeShapeType="1" noTextEdit="1"/>
                </p:cNvSpPr>
                <p:nvPr/>
              </p:nvSpPr>
              <p:spPr>
                <a:xfrm>
                  <a:off x="3052450" y="2213176"/>
                  <a:ext cx="403700" cy="2923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hteck 13"/>
                <p:cNvSpPr/>
                <p:nvPr/>
              </p:nvSpPr>
              <p:spPr>
                <a:xfrm>
                  <a:off x="2553693" y="2505564"/>
                  <a:ext cx="370743" cy="292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00" i="1" smtClean="0">
                                <a:latin typeface="Cambria Math" panose="02040503050406030204" pitchFamily="18" charset="0"/>
                                <a:ea typeface="Cambria Math" panose="02040503050406030204" pitchFamily="18" charset="0"/>
                              </a:rPr>
                            </m:ctrlPr>
                          </m:sSubPr>
                          <m:e>
                            <m:r>
                              <a:rPr lang="en-US" sz="1300" i="1">
                                <a:latin typeface="Cambria Math" panose="02040503050406030204" pitchFamily="18" charset="0"/>
                                <a:ea typeface="Cambria Math" panose="02040503050406030204" pitchFamily="18" charset="0"/>
                              </a:rPr>
                              <m:t>𝜃</m:t>
                            </m:r>
                          </m:e>
                          <m:sub>
                            <m:r>
                              <a:rPr lang="de-CH" sz="1300" b="0" i="1" smtClean="0">
                                <a:latin typeface="Cambria Math" panose="02040503050406030204" pitchFamily="18" charset="0"/>
                                <a:ea typeface="Cambria Math" panose="02040503050406030204" pitchFamily="18" charset="0"/>
                              </a:rPr>
                              <m:t>𝐼</m:t>
                            </m:r>
                          </m:sub>
                        </m:sSub>
                      </m:oMath>
                    </m:oMathPara>
                  </a14:m>
                  <a:endParaRPr lang="en-US" sz="1300" dirty="0"/>
                </a:p>
              </p:txBody>
            </p:sp>
          </mc:Choice>
          <mc:Fallback xmlns="">
            <p:sp>
              <p:nvSpPr>
                <p:cNvPr id="14" name="Rechteck 13"/>
                <p:cNvSpPr>
                  <a:spLocks noRot="1" noChangeAspect="1" noMove="1" noResize="1" noEditPoints="1" noAdjustHandles="1" noChangeArrowheads="1" noChangeShapeType="1" noTextEdit="1"/>
                </p:cNvSpPr>
                <p:nvPr/>
              </p:nvSpPr>
              <p:spPr>
                <a:xfrm>
                  <a:off x="2553693" y="2505564"/>
                  <a:ext cx="370743" cy="2923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hteck 14"/>
                <p:cNvSpPr/>
                <p:nvPr/>
              </p:nvSpPr>
              <p:spPr>
                <a:xfrm>
                  <a:off x="2561270" y="2187340"/>
                  <a:ext cx="403700" cy="2923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300" i="1" smtClean="0">
                                <a:latin typeface="Cambria Math" panose="02040503050406030204" pitchFamily="18" charset="0"/>
                                <a:ea typeface="Cambria Math" panose="02040503050406030204" pitchFamily="18" charset="0"/>
                              </a:rPr>
                            </m:ctrlPr>
                          </m:sSubPr>
                          <m:e>
                            <m:r>
                              <a:rPr lang="en-US" sz="1300" i="1">
                                <a:latin typeface="Cambria Math" panose="02040503050406030204" pitchFamily="18" charset="0"/>
                                <a:ea typeface="Cambria Math" panose="02040503050406030204" pitchFamily="18" charset="0"/>
                              </a:rPr>
                              <m:t>𝜃</m:t>
                            </m:r>
                          </m:e>
                          <m:sub>
                            <m:r>
                              <a:rPr lang="de-CH" sz="1300" b="0" i="1" smtClean="0">
                                <a:latin typeface="Cambria Math" panose="02040503050406030204" pitchFamily="18" charset="0"/>
                                <a:ea typeface="Cambria Math" panose="02040503050406030204" pitchFamily="18" charset="0"/>
                              </a:rPr>
                              <m:t>𝑅</m:t>
                            </m:r>
                          </m:sub>
                        </m:sSub>
                      </m:oMath>
                    </m:oMathPara>
                  </a14:m>
                  <a:endParaRPr lang="en-US" sz="1300" dirty="0"/>
                </a:p>
              </p:txBody>
            </p:sp>
          </mc:Choice>
          <mc:Fallback xmlns="">
            <p:sp>
              <p:nvSpPr>
                <p:cNvPr id="15" name="Rechteck 14"/>
                <p:cNvSpPr>
                  <a:spLocks noRot="1" noChangeAspect="1" noMove="1" noResize="1" noEditPoints="1" noAdjustHandles="1" noChangeArrowheads="1" noChangeShapeType="1" noTextEdit="1"/>
                </p:cNvSpPr>
                <p:nvPr/>
              </p:nvSpPr>
              <p:spPr>
                <a:xfrm>
                  <a:off x="2561270" y="2187340"/>
                  <a:ext cx="403700" cy="29238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hteck 15"/>
                <p:cNvSpPr/>
                <p:nvPr/>
              </p:nvSpPr>
              <p:spPr>
                <a:xfrm>
                  <a:off x="2627354" y="2732381"/>
                  <a:ext cx="387029" cy="3396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acc>
                              <m:accPr>
                                <m:chr m:val="⃗"/>
                                <m:ctrlPr>
                                  <a:rPr lang="en-US" sz="1400" i="1" smtClean="0">
                                    <a:latin typeface="Cambria Math" panose="02040503050406030204" pitchFamily="18" charset="0"/>
                                    <a:ea typeface="Cambria Math" panose="02040503050406030204" pitchFamily="18" charset="0"/>
                                  </a:rPr>
                                </m:ctrlPr>
                              </m:accPr>
                              <m:e>
                                <m:r>
                                  <a:rPr lang="de-CH" sz="1400" b="0" i="1" smtClean="0">
                                    <a:latin typeface="Cambria Math" panose="02040503050406030204" pitchFamily="18" charset="0"/>
                                    <a:ea typeface="Cambria Math" panose="02040503050406030204" pitchFamily="18" charset="0"/>
                                  </a:rPr>
                                  <m:t>𝑘</m:t>
                                </m:r>
                              </m:e>
                            </m:acc>
                          </m:e>
                          <m:sub>
                            <m:r>
                              <a:rPr lang="de-CH" sz="1400" i="1">
                                <a:latin typeface="Cambria Math" panose="02040503050406030204" pitchFamily="18" charset="0"/>
                                <a:ea typeface="Cambria Math" panose="02040503050406030204" pitchFamily="18" charset="0"/>
                              </a:rPr>
                              <m:t>𝐼</m:t>
                            </m:r>
                          </m:sub>
                        </m:sSub>
                      </m:oMath>
                    </m:oMathPara>
                  </a14:m>
                  <a:endParaRPr lang="en-US" sz="1400" dirty="0"/>
                </a:p>
              </p:txBody>
            </p:sp>
          </mc:Choice>
          <mc:Fallback xmlns="">
            <p:sp>
              <p:nvSpPr>
                <p:cNvPr id="16" name="Rechteck 15"/>
                <p:cNvSpPr>
                  <a:spLocks noRot="1" noChangeAspect="1" noMove="1" noResize="1" noEditPoints="1" noAdjustHandles="1" noChangeArrowheads="1" noChangeShapeType="1" noTextEdit="1"/>
                </p:cNvSpPr>
                <p:nvPr/>
              </p:nvSpPr>
              <p:spPr>
                <a:xfrm>
                  <a:off x="2627354" y="2732381"/>
                  <a:ext cx="387029" cy="33964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hteck 16"/>
                <p:cNvSpPr/>
                <p:nvPr/>
              </p:nvSpPr>
              <p:spPr>
                <a:xfrm>
                  <a:off x="3163462" y="1680953"/>
                  <a:ext cx="422103" cy="3396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acc>
                              <m:accPr>
                                <m:chr m:val="⃗"/>
                                <m:ctrlPr>
                                  <a:rPr lang="en-US" sz="1400" i="1">
                                    <a:latin typeface="Cambria Math" panose="02040503050406030204" pitchFamily="18" charset="0"/>
                                    <a:ea typeface="Cambria Math" panose="02040503050406030204" pitchFamily="18" charset="0"/>
                                  </a:rPr>
                                </m:ctrlPr>
                              </m:accPr>
                              <m:e>
                                <m:r>
                                  <a:rPr lang="de-CH" sz="1400" i="1">
                                    <a:latin typeface="Cambria Math" panose="02040503050406030204" pitchFamily="18" charset="0"/>
                                    <a:ea typeface="Cambria Math" panose="02040503050406030204" pitchFamily="18" charset="0"/>
                                  </a:rPr>
                                  <m:t>𝑘</m:t>
                                </m:r>
                              </m:e>
                            </m:acc>
                          </m:e>
                          <m:sub>
                            <m:r>
                              <a:rPr lang="de-CH" sz="1400" b="0" i="1" smtClean="0">
                                <a:latin typeface="Cambria Math" panose="02040503050406030204" pitchFamily="18" charset="0"/>
                                <a:ea typeface="Cambria Math" panose="02040503050406030204" pitchFamily="18" charset="0"/>
                              </a:rPr>
                              <m:t>𝑇</m:t>
                            </m:r>
                          </m:sub>
                        </m:sSub>
                      </m:oMath>
                    </m:oMathPara>
                  </a14:m>
                  <a:endParaRPr lang="en-US" sz="1400" dirty="0"/>
                </a:p>
              </p:txBody>
            </p:sp>
          </mc:Choice>
          <mc:Fallback xmlns="">
            <p:sp>
              <p:nvSpPr>
                <p:cNvPr id="17" name="Rechteck 16"/>
                <p:cNvSpPr>
                  <a:spLocks noRot="1" noChangeAspect="1" noMove="1" noResize="1" noEditPoints="1" noAdjustHandles="1" noChangeArrowheads="1" noChangeShapeType="1" noTextEdit="1"/>
                </p:cNvSpPr>
                <p:nvPr/>
              </p:nvSpPr>
              <p:spPr>
                <a:xfrm>
                  <a:off x="3163462" y="1680953"/>
                  <a:ext cx="422103" cy="339645"/>
                </a:xfrm>
                <a:prstGeom prst="rect">
                  <a:avLst/>
                </a:prstGeom>
                <a:blipFill>
                  <a:blip r:embed="rId7"/>
                  <a:stretch>
                    <a:fillRect/>
                  </a:stretch>
                </a:blipFill>
              </p:spPr>
              <p:txBody>
                <a:bodyPr/>
                <a:lstStyle/>
                <a:p>
                  <a:r>
                    <a:rPr lang="en-US">
                      <a:noFill/>
                    </a:rPr>
                    <a:t> </a:t>
                  </a:r>
                </a:p>
              </p:txBody>
            </p:sp>
          </mc:Fallback>
        </mc:AlternateContent>
        <p:cxnSp>
          <p:nvCxnSpPr>
            <p:cNvPr id="21" name="Gerade Verbindung mit Pfeil 20"/>
            <p:cNvCxnSpPr/>
            <p:nvPr/>
          </p:nvCxnSpPr>
          <p:spPr>
            <a:xfrm>
              <a:off x="2459664" y="2529840"/>
              <a:ext cx="1198880" cy="1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flipV="1">
              <a:off x="3026036" y="1534496"/>
              <a:ext cx="15639" cy="18945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hteck 25"/>
                <p:cNvSpPr/>
                <p:nvPr/>
              </p:nvSpPr>
              <p:spPr>
                <a:xfrm>
                  <a:off x="3505279" y="2479728"/>
                  <a:ext cx="31438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sz="1400" b="0" i="1" smtClean="0">
                            <a:latin typeface="Cambria Math" panose="02040503050406030204" pitchFamily="18" charset="0"/>
                            <a:ea typeface="Cambria Math" panose="02040503050406030204" pitchFamily="18" charset="0"/>
                          </a:rPr>
                          <m:t>𝑧</m:t>
                        </m:r>
                      </m:oMath>
                    </m:oMathPara>
                  </a14:m>
                  <a:endParaRPr lang="en-US" sz="1400" dirty="0"/>
                </a:p>
              </p:txBody>
            </p:sp>
          </mc:Choice>
          <mc:Fallback xmlns="">
            <p:sp>
              <p:nvSpPr>
                <p:cNvPr id="26" name="Rechteck 25"/>
                <p:cNvSpPr>
                  <a:spLocks noRot="1" noChangeAspect="1" noMove="1" noResize="1" noEditPoints="1" noAdjustHandles="1" noChangeArrowheads="1" noChangeShapeType="1" noTextEdit="1"/>
                </p:cNvSpPr>
                <p:nvPr/>
              </p:nvSpPr>
              <p:spPr>
                <a:xfrm>
                  <a:off x="3505279" y="2479728"/>
                  <a:ext cx="314381"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hteck 26"/>
                <p:cNvSpPr/>
                <p:nvPr/>
              </p:nvSpPr>
              <p:spPr>
                <a:xfrm>
                  <a:off x="2884484" y="1277006"/>
                  <a:ext cx="32637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CH" sz="1400" b="0" i="1" smtClean="0">
                            <a:latin typeface="Cambria Math" panose="02040503050406030204" pitchFamily="18" charset="0"/>
                            <a:ea typeface="Cambria Math" panose="02040503050406030204" pitchFamily="18" charset="0"/>
                          </a:rPr>
                          <m:t>𝑥</m:t>
                        </m:r>
                      </m:oMath>
                    </m:oMathPara>
                  </a14:m>
                  <a:endParaRPr lang="en-US" sz="1400" dirty="0"/>
                </a:p>
              </p:txBody>
            </p:sp>
          </mc:Choice>
          <mc:Fallback xmlns="">
            <p:sp>
              <p:nvSpPr>
                <p:cNvPr id="27" name="Rechteck 26"/>
                <p:cNvSpPr>
                  <a:spLocks noRot="1" noChangeAspect="1" noMove="1" noResize="1" noEditPoints="1" noAdjustHandles="1" noChangeArrowheads="1" noChangeShapeType="1" noTextEdit="1"/>
                </p:cNvSpPr>
                <p:nvPr/>
              </p:nvSpPr>
              <p:spPr>
                <a:xfrm>
                  <a:off x="2884484" y="1277006"/>
                  <a:ext cx="326371" cy="307777"/>
                </a:xfrm>
                <a:prstGeom prst="rect">
                  <a:avLst/>
                </a:prstGeom>
                <a:blipFill>
                  <a:blip r:embed="rId9"/>
                  <a:stretch>
                    <a:fillRect/>
                  </a:stretch>
                </a:blipFill>
              </p:spPr>
              <p:txBody>
                <a:bodyPr/>
                <a:lstStyle/>
                <a:p>
                  <a:r>
                    <a:rPr lang="en-US">
                      <a:noFill/>
                    </a:rPr>
                    <a:t> </a:t>
                  </a:r>
                </a:p>
              </p:txBody>
            </p:sp>
          </mc:Fallback>
        </mc:AlternateContent>
        <p:sp>
          <p:nvSpPr>
            <p:cNvPr id="29" name="Freihandform 28"/>
            <p:cNvSpPr/>
            <p:nvPr/>
          </p:nvSpPr>
          <p:spPr>
            <a:xfrm>
              <a:off x="2631372" y="2204720"/>
              <a:ext cx="81348" cy="619760"/>
            </a:xfrm>
            <a:custGeom>
              <a:avLst/>
              <a:gdLst>
                <a:gd name="connsiteX0" fmla="*/ 81348 w 81348"/>
                <a:gd name="connsiteY0" fmla="*/ 0 h 619760"/>
                <a:gd name="connsiteX1" fmla="*/ 68 w 81348"/>
                <a:gd name="connsiteY1" fmla="*/ 320040 h 619760"/>
                <a:gd name="connsiteX2" fmla="*/ 66108 w 81348"/>
                <a:gd name="connsiteY2" fmla="*/ 619760 h 619760"/>
                <a:gd name="connsiteX3" fmla="*/ 66108 w 81348"/>
                <a:gd name="connsiteY3" fmla="*/ 619760 h 619760"/>
                <a:gd name="connsiteX4" fmla="*/ 66108 w 81348"/>
                <a:gd name="connsiteY4" fmla="*/ 619760 h 61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48" h="619760">
                  <a:moveTo>
                    <a:pt x="81348" y="0"/>
                  </a:moveTo>
                  <a:cubicBezTo>
                    <a:pt x="41978" y="108373"/>
                    <a:pt x="2608" y="216747"/>
                    <a:pt x="68" y="320040"/>
                  </a:cubicBezTo>
                  <a:cubicBezTo>
                    <a:pt x="-2472" y="423333"/>
                    <a:pt x="66108" y="619760"/>
                    <a:pt x="66108" y="619760"/>
                  </a:cubicBezTo>
                  <a:lnTo>
                    <a:pt x="66108" y="619760"/>
                  </a:lnTo>
                  <a:lnTo>
                    <a:pt x="66108" y="619760"/>
                  </a:ln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ihandform 29"/>
            <p:cNvSpPr/>
            <p:nvPr/>
          </p:nvSpPr>
          <p:spPr>
            <a:xfrm>
              <a:off x="3139440" y="2194560"/>
              <a:ext cx="248920" cy="345440"/>
            </a:xfrm>
            <a:custGeom>
              <a:avLst/>
              <a:gdLst>
                <a:gd name="connsiteX0" fmla="*/ 0 w 248920"/>
                <a:gd name="connsiteY0" fmla="*/ 0 h 345440"/>
                <a:gd name="connsiteX1" fmla="*/ 203200 w 248920"/>
                <a:gd name="connsiteY1" fmla="*/ 76200 h 345440"/>
                <a:gd name="connsiteX2" fmla="*/ 248920 w 248920"/>
                <a:gd name="connsiteY2" fmla="*/ 345440 h 345440"/>
              </a:gdLst>
              <a:ahLst/>
              <a:cxnLst>
                <a:cxn ang="0">
                  <a:pos x="connsiteX0" y="connsiteY0"/>
                </a:cxn>
                <a:cxn ang="0">
                  <a:pos x="connsiteX1" y="connsiteY1"/>
                </a:cxn>
                <a:cxn ang="0">
                  <a:pos x="connsiteX2" y="connsiteY2"/>
                </a:cxn>
              </a:cxnLst>
              <a:rect l="l" t="t" r="r" b="b"/>
              <a:pathLst>
                <a:path w="248920" h="345440">
                  <a:moveTo>
                    <a:pt x="0" y="0"/>
                  </a:moveTo>
                  <a:cubicBezTo>
                    <a:pt x="80856" y="9313"/>
                    <a:pt x="161713" y="18627"/>
                    <a:pt x="203200" y="76200"/>
                  </a:cubicBezTo>
                  <a:cubicBezTo>
                    <a:pt x="244687" y="133773"/>
                    <a:pt x="246803" y="239606"/>
                    <a:pt x="248920" y="345440"/>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2" name="Rechteck 31"/>
              <p:cNvSpPr/>
              <p:nvPr/>
            </p:nvSpPr>
            <p:spPr>
              <a:xfrm>
                <a:off x="2810294" y="887980"/>
                <a:ext cx="5582682" cy="7106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de-CH" b="0" i="1" smtClean="0">
                                  <a:latin typeface="Cambria Math" panose="02040503050406030204" pitchFamily="18" charset="0"/>
                                  <a:ea typeface="Cambria Math" panose="02040503050406030204" pitchFamily="18" charset="0"/>
                                </a:rPr>
                                <m:t>𝐸</m:t>
                              </m:r>
                            </m:e>
                          </m:acc>
                        </m:e>
                        <m:sub>
                          <m:r>
                            <a:rPr lang="de-CH" b="0" i="1" smtClean="0">
                              <a:latin typeface="Cambria Math" panose="02040503050406030204" pitchFamily="18" charset="0"/>
                              <a:ea typeface="Cambria Math" panose="02040503050406030204" pitchFamily="18" charset="0"/>
                            </a:rPr>
                            <m:t>𝑇</m:t>
                          </m:r>
                        </m:sub>
                      </m:sSub>
                      <m:r>
                        <a:rPr lang="de-CH"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de-CH" i="1">
                                  <a:latin typeface="Cambria Math" panose="02040503050406030204" pitchFamily="18" charset="0"/>
                                  <a:ea typeface="Cambria Math" panose="02040503050406030204" pitchFamily="18" charset="0"/>
                                </a:rPr>
                                <m:t>𝐸</m:t>
                              </m:r>
                            </m:e>
                          </m:acc>
                        </m:e>
                        <m:sub>
                          <m:r>
                            <a:rPr lang="de-CH" i="1">
                              <a:latin typeface="Cambria Math" panose="02040503050406030204" pitchFamily="18" charset="0"/>
                              <a:ea typeface="Cambria Math" panose="02040503050406030204" pitchFamily="18" charset="0"/>
                            </a:rPr>
                            <m:t>𝑇</m:t>
                          </m:r>
                          <m:r>
                            <a:rPr lang="de-CH" b="0" i="1" smtClean="0">
                              <a:latin typeface="Cambria Math" panose="02040503050406030204" pitchFamily="18" charset="0"/>
                              <a:ea typeface="Cambria Math" panose="02040503050406030204" pitchFamily="18" charset="0"/>
                            </a:rPr>
                            <m:t>0</m:t>
                          </m:r>
                        </m:sub>
                      </m:sSub>
                      <m:sSup>
                        <m:sSupPr>
                          <m:ctrlPr>
                            <a:rPr lang="de-CH" i="1" smtClean="0">
                              <a:latin typeface="Cambria Math" panose="02040503050406030204" pitchFamily="18" charset="0"/>
                              <a:ea typeface="Cambria Math" panose="02040503050406030204" pitchFamily="18" charset="0"/>
                            </a:rPr>
                          </m:ctrlPr>
                        </m:sSupPr>
                        <m:e>
                          <m:r>
                            <a:rPr lang="de-CH" b="0" i="1" smtClean="0">
                              <a:latin typeface="Cambria Math" panose="02040503050406030204" pitchFamily="18" charset="0"/>
                              <a:ea typeface="Cambria Math" panose="02040503050406030204" pitchFamily="18" charset="0"/>
                            </a:rPr>
                            <m:t>𝑒</m:t>
                          </m:r>
                        </m:e>
                        <m:sup>
                          <m:r>
                            <a:rPr lang="de-CH" b="0" i="1" smtClean="0">
                              <a:latin typeface="Cambria Math" panose="02040503050406030204" pitchFamily="18" charset="0"/>
                              <a:ea typeface="Cambria Math" panose="02040503050406030204" pitchFamily="18" charset="0"/>
                            </a:rPr>
                            <m:t>𝑖</m:t>
                          </m:r>
                          <m:d>
                            <m:dPr>
                              <m:ctrlPr>
                                <a:rPr lang="de-CH" b="0" i="1" smtClean="0">
                                  <a:latin typeface="Cambria Math" panose="02040503050406030204" pitchFamily="18" charset="0"/>
                                  <a:ea typeface="Cambria Math" panose="02040503050406030204" pitchFamily="18" charset="0"/>
                                </a:rPr>
                              </m:ctrlPr>
                            </m:dPr>
                            <m:e>
                              <m:acc>
                                <m:accPr>
                                  <m:chr m:val="⃗"/>
                                  <m:ctrlPr>
                                    <a:rPr lang="de-CH" b="0" i="1" smtClean="0">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𝓀</m:t>
                                  </m:r>
                                </m:e>
                              </m:acc>
                              <m:acc>
                                <m:accPr>
                                  <m:chr m:val="⃗"/>
                                  <m:ctrlPr>
                                    <a:rPr lang="en-US" i="1" smtClean="0">
                                      <a:latin typeface="Cambria Math" panose="02040503050406030204" pitchFamily="18" charset="0"/>
                                      <a:ea typeface="Cambria Math" panose="02040503050406030204" pitchFamily="18" charset="0"/>
                                    </a:rPr>
                                  </m:ctrlPr>
                                </m:accPr>
                                <m:e>
                                  <m:r>
                                    <a:rPr lang="de-CH" b="0" i="1" smtClean="0">
                                      <a:latin typeface="Cambria Math" panose="02040503050406030204" pitchFamily="18" charset="0"/>
                                      <a:ea typeface="Cambria Math" panose="02040503050406030204" pitchFamily="18" charset="0"/>
                                    </a:rPr>
                                    <m:t>𝑟</m:t>
                                  </m:r>
                                </m:e>
                              </m:acc>
                              <m:r>
                                <a:rPr lang="de-CH" b="0"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𝜔</m:t>
                              </m:r>
                              <m:r>
                                <a:rPr lang="de-CH" b="0" i="1" smtClean="0">
                                  <a:latin typeface="Cambria Math" panose="02040503050406030204" pitchFamily="18" charset="0"/>
                                  <a:ea typeface="Cambria Math" panose="02040503050406030204" pitchFamily="18" charset="0"/>
                                </a:rPr>
                                <m:t>𝑡</m:t>
                              </m:r>
                            </m:e>
                          </m:d>
                        </m:sup>
                      </m:sSup>
                      <m:r>
                        <a:rPr lang="de-CH"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de-CH" i="1">
                                  <a:latin typeface="Cambria Math" panose="02040503050406030204" pitchFamily="18" charset="0"/>
                                  <a:ea typeface="Cambria Math" panose="02040503050406030204" pitchFamily="18" charset="0"/>
                                </a:rPr>
                                <m:t>𝐸</m:t>
                              </m:r>
                            </m:e>
                          </m:acc>
                        </m:e>
                        <m:sub>
                          <m:r>
                            <a:rPr lang="de-CH" i="1">
                              <a:latin typeface="Cambria Math" panose="02040503050406030204" pitchFamily="18" charset="0"/>
                              <a:ea typeface="Cambria Math" panose="02040503050406030204" pitchFamily="18" charset="0"/>
                            </a:rPr>
                            <m:t>𝑇</m:t>
                          </m:r>
                          <m:r>
                            <a:rPr lang="de-CH" i="1">
                              <a:latin typeface="Cambria Math" panose="02040503050406030204" pitchFamily="18" charset="0"/>
                              <a:ea typeface="Cambria Math" panose="02040503050406030204" pitchFamily="18" charset="0"/>
                            </a:rPr>
                            <m:t>0</m:t>
                          </m:r>
                        </m:sub>
                      </m:sSub>
                      <m:sSup>
                        <m:sSupPr>
                          <m:ctrlPr>
                            <a:rPr lang="de-CH" i="1">
                              <a:latin typeface="Cambria Math" panose="02040503050406030204" pitchFamily="18" charset="0"/>
                              <a:ea typeface="Cambria Math" panose="02040503050406030204" pitchFamily="18" charset="0"/>
                            </a:rPr>
                          </m:ctrlPr>
                        </m:sSupPr>
                        <m:e>
                          <m:r>
                            <a:rPr lang="de-CH" i="1">
                              <a:latin typeface="Cambria Math" panose="02040503050406030204" pitchFamily="18" charset="0"/>
                              <a:ea typeface="Cambria Math" panose="02040503050406030204" pitchFamily="18" charset="0"/>
                            </a:rPr>
                            <m:t>𝑒</m:t>
                          </m:r>
                        </m:e>
                        <m:sup>
                          <m:r>
                            <a:rPr lang="de-CH" i="1">
                              <a:latin typeface="Cambria Math" panose="02040503050406030204" pitchFamily="18" charset="0"/>
                              <a:ea typeface="Cambria Math" panose="02040503050406030204" pitchFamily="18" charset="0"/>
                            </a:rPr>
                            <m:t>𝑖</m:t>
                          </m:r>
                          <m:d>
                            <m:dPr>
                              <m:ctrlPr>
                                <a:rPr lang="de-CH" i="1">
                                  <a:latin typeface="Cambria Math" panose="02040503050406030204" pitchFamily="18" charset="0"/>
                                  <a:ea typeface="Cambria Math" panose="02040503050406030204" pitchFamily="18" charset="0"/>
                                </a:rPr>
                              </m:ctrlPr>
                            </m:dPr>
                            <m:e>
                              <m:sSub>
                                <m:sSubPr>
                                  <m:ctrlPr>
                                    <a:rPr lang="de-CH"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b="0" i="1" smtClean="0">
                                      <a:latin typeface="Cambria Math" panose="02040503050406030204" pitchFamily="18" charset="0"/>
                                      <a:ea typeface="Cambria Math" panose="02040503050406030204" pitchFamily="18" charset="0"/>
                                    </a:rPr>
                                    <m:t>0</m:t>
                                  </m:r>
                                </m:sub>
                              </m:sSub>
                              <m:sSub>
                                <m:sSubPr>
                                  <m:ctrlPr>
                                    <a:rPr lang="de-CH" i="1" smtClean="0">
                                      <a:latin typeface="Cambria Math" panose="02040503050406030204" pitchFamily="18" charset="0"/>
                                      <a:ea typeface="Cambria Math" panose="02040503050406030204" pitchFamily="18" charset="0"/>
                                    </a:rPr>
                                  </m:ctrlPr>
                                </m:sSubPr>
                                <m:e>
                                  <m:r>
                                    <a:rPr lang="de-CH" b="0" i="1" smtClean="0">
                                      <a:latin typeface="Cambria Math" panose="02040503050406030204" pitchFamily="18" charset="0"/>
                                      <a:ea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𝑇</m:t>
                                  </m:r>
                                </m:sub>
                              </m:sSub>
                              <m:r>
                                <a:rPr lang="de-CH" b="0" i="1" smtClean="0">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𝑇</m:t>
                                  </m:r>
                                </m:sub>
                              </m:sSub>
                              <m:r>
                                <a:rPr lang="de-CH"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𝑥</m:t>
                              </m:r>
                              <m:r>
                                <a:rPr lang="de-CH" b="0" i="1" smtClean="0">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i="1">
                                      <a:latin typeface="Cambria Math" panose="02040503050406030204" pitchFamily="18" charset="0"/>
                                      <a:ea typeface="Cambria Math" panose="02040503050406030204" pitchFamily="18" charset="0"/>
                                    </a:rPr>
                                    <m:t>0</m:t>
                                  </m:r>
                                </m:sub>
                              </m:sSub>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𝑇</m:t>
                                  </m:r>
                                </m:sub>
                              </m:sSub>
                              <m:r>
                                <a:rPr lang="de-CH" b="0" i="1" smtClean="0">
                                  <a:latin typeface="Cambria Math" panose="02040503050406030204" pitchFamily="18" charset="0"/>
                                  <a:ea typeface="Cambria Math" panose="02040503050406030204" pitchFamily="18" charset="0"/>
                                </a:rPr>
                                <m:t>𝑐𝑜𝑠</m:t>
                              </m:r>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𝑇</m:t>
                                  </m:r>
                                </m:sub>
                              </m:sSub>
                              <m:r>
                                <a:rPr lang="de-CH" i="1">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𝑧</m:t>
                              </m:r>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𝜔</m:t>
                              </m:r>
                              <m:r>
                                <a:rPr lang="de-CH" i="1">
                                  <a:latin typeface="Cambria Math" panose="02040503050406030204" pitchFamily="18" charset="0"/>
                                  <a:ea typeface="Cambria Math" panose="02040503050406030204" pitchFamily="18" charset="0"/>
                                </a:rPr>
                                <m:t>𝑡</m:t>
                              </m:r>
                            </m:e>
                          </m:d>
                        </m:sup>
                      </m:sSup>
                    </m:oMath>
                  </m:oMathPara>
                </a14:m>
                <a:endParaRPr lang="de-CH" dirty="0">
                  <a:ea typeface="Cambria Math" panose="02040503050406030204" pitchFamily="18" charset="0"/>
                </a:endParaRPr>
              </a:p>
              <a:p>
                <a:endParaRPr lang="en-US" dirty="0"/>
              </a:p>
            </p:txBody>
          </p:sp>
        </mc:Choice>
        <mc:Fallback xmlns="">
          <p:sp>
            <p:nvSpPr>
              <p:cNvPr id="32" name="Rechteck 31"/>
              <p:cNvSpPr>
                <a:spLocks noRot="1" noChangeAspect="1" noMove="1" noResize="1" noEditPoints="1" noAdjustHandles="1" noChangeArrowheads="1" noChangeShapeType="1" noTextEdit="1"/>
              </p:cNvSpPr>
              <p:nvPr/>
            </p:nvSpPr>
            <p:spPr>
              <a:xfrm>
                <a:off x="2810294" y="887980"/>
                <a:ext cx="5582682" cy="710644"/>
              </a:xfrm>
              <a:prstGeom prst="rect">
                <a:avLst/>
              </a:prstGeom>
              <a:blipFill>
                <a:blip r:embed="rId10"/>
                <a:stretch>
                  <a:fillRect t="-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hteck 33"/>
              <p:cNvSpPr/>
              <p:nvPr/>
            </p:nvSpPr>
            <p:spPr>
              <a:xfrm>
                <a:off x="1711960" y="2608685"/>
                <a:ext cx="42530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a:latin typeface="Cambria Math" panose="02040503050406030204" pitchFamily="18" charset="0"/>
                              <a:ea typeface="Cambria Math" panose="02040503050406030204" pitchFamily="18" charset="0"/>
                            </a:rPr>
                          </m:ctrlPr>
                        </m:sSubPr>
                        <m:e>
                          <m:r>
                            <a:rPr lang="de-CH" sz="1400" i="1">
                              <a:latin typeface="Cambria Math" panose="02040503050406030204" pitchFamily="18" charset="0"/>
                              <a:ea typeface="Cambria Math" panose="02040503050406030204" pitchFamily="18" charset="0"/>
                            </a:rPr>
                            <m:t>𝑛</m:t>
                          </m:r>
                        </m:e>
                        <m:sub>
                          <m:r>
                            <a:rPr lang="de-CH" sz="1400" i="1">
                              <a:latin typeface="Cambria Math" panose="02040503050406030204" pitchFamily="18" charset="0"/>
                              <a:ea typeface="Cambria Math" panose="02040503050406030204" pitchFamily="18" charset="0"/>
                            </a:rPr>
                            <m:t>𝑇</m:t>
                          </m:r>
                        </m:sub>
                      </m:sSub>
                    </m:oMath>
                  </m:oMathPara>
                </a14:m>
                <a:endParaRPr lang="en-US" sz="1400" dirty="0"/>
              </a:p>
            </p:txBody>
          </p:sp>
        </mc:Choice>
        <mc:Fallback xmlns="">
          <p:sp>
            <p:nvSpPr>
              <p:cNvPr id="34" name="Rechteck 33"/>
              <p:cNvSpPr>
                <a:spLocks noRot="1" noChangeAspect="1" noMove="1" noResize="1" noEditPoints="1" noAdjustHandles="1" noChangeArrowheads="1" noChangeShapeType="1" noTextEdit="1"/>
              </p:cNvSpPr>
              <p:nvPr/>
            </p:nvSpPr>
            <p:spPr>
              <a:xfrm>
                <a:off x="1711960" y="2608685"/>
                <a:ext cx="425308"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hteck 34"/>
              <p:cNvSpPr/>
              <p:nvPr/>
            </p:nvSpPr>
            <p:spPr>
              <a:xfrm>
                <a:off x="1174224" y="2606023"/>
                <a:ext cx="39023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CH" sz="1400" i="1" smtClean="0">
                              <a:latin typeface="Cambria Math" panose="02040503050406030204" pitchFamily="18" charset="0"/>
                              <a:ea typeface="Cambria Math" panose="02040503050406030204" pitchFamily="18" charset="0"/>
                            </a:rPr>
                          </m:ctrlPr>
                        </m:sSubPr>
                        <m:e>
                          <m:r>
                            <a:rPr lang="de-CH" sz="1400" i="1">
                              <a:latin typeface="Cambria Math" panose="02040503050406030204" pitchFamily="18" charset="0"/>
                              <a:ea typeface="Cambria Math" panose="02040503050406030204" pitchFamily="18" charset="0"/>
                            </a:rPr>
                            <m:t>𝑛</m:t>
                          </m:r>
                        </m:e>
                        <m:sub>
                          <m:r>
                            <a:rPr lang="de-CH" sz="1400" b="0" i="1" smtClean="0">
                              <a:latin typeface="Cambria Math" panose="02040503050406030204" pitchFamily="18" charset="0"/>
                              <a:ea typeface="Cambria Math" panose="02040503050406030204" pitchFamily="18" charset="0"/>
                            </a:rPr>
                            <m:t>𝐼</m:t>
                          </m:r>
                        </m:sub>
                      </m:sSub>
                    </m:oMath>
                  </m:oMathPara>
                </a14:m>
                <a:endParaRPr lang="en-US" sz="1400" dirty="0"/>
              </a:p>
            </p:txBody>
          </p:sp>
        </mc:Choice>
        <mc:Fallback xmlns="">
          <p:sp>
            <p:nvSpPr>
              <p:cNvPr id="35" name="Rechteck 34"/>
              <p:cNvSpPr>
                <a:spLocks noRot="1" noChangeAspect="1" noMove="1" noResize="1" noEditPoints="1" noAdjustHandles="1" noChangeArrowheads="1" noChangeShapeType="1" noTextEdit="1"/>
              </p:cNvSpPr>
              <p:nvPr/>
            </p:nvSpPr>
            <p:spPr>
              <a:xfrm>
                <a:off x="1174224" y="2606023"/>
                <a:ext cx="390235"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hteck 35"/>
              <p:cNvSpPr/>
              <p:nvPr/>
            </p:nvSpPr>
            <p:spPr>
              <a:xfrm>
                <a:off x="2854755" y="1321123"/>
                <a:ext cx="2817566" cy="462947"/>
              </a:xfrm>
              <a:prstGeom prst="rect">
                <a:avLst/>
              </a:prstGeom>
            </p:spPr>
            <p:txBody>
              <a:bodyPr wrap="none">
                <a:spAutoFit/>
              </a:bodyPr>
              <a:lstStyle/>
              <a:p>
                <a14:m>
                  <m:oMath xmlns:m="http://schemas.openxmlformats.org/officeDocument/2006/math">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i="1">
                            <a:latin typeface="Cambria Math" panose="02040503050406030204" pitchFamily="18" charset="0"/>
                            <a:ea typeface="Cambria Math" panose="02040503050406030204" pitchFamily="18" charset="0"/>
                          </a:rPr>
                          <m:t>0</m:t>
                        </m:r>
                      </m:sub>
                    </m:sSub>
                    <m:r>
                      <a:rPr lang="de-CH" i="1">
                        <a:latin typeface="Cambria Math" panose="02040503050406030204" pitchFamily="18" charset="0"/>
                        <a:ea typeface="Cambria Math" panose="02040503050406030204" pitchFamily="18" charset="0"/>
                      </a:rPr>
                      <m:t>=</m:t>
                    </m:r>
                    <m:f>
                      <m:fPr>
                        <m:ctrlPr>
                          <a:rPr lang="de-CH" i="1">
                            <a:latin typeface="Cambria Math" panose="02040503050406030204" pitchFamily="18" charset="0"/>
                            <a:ea typeface="Cambria Math" panose="02040503050406030204" pitchFamily="18" charset="0"/>
                          </a:rPr>
                        </m:ctrlPr>
                      </m:fPr>
                      <m:num>
                        <m:r>
                          <a:rPr lang="de-CH" i="1">
                            <a:latin typeface="Cambria Math" panose="02040503050406030204" pitchFamily="18" charset="0"/>
                            <a:ea typeface="Cambria Math" panose="02040503050406030204" pitchFamily="18" charset="0"/>
                          </a:rPr>
                          <m:t>𝜔</m:t>
                        </m:r>
                      </m:num>
                      <m:den>
                        <m:r>
                          <a:rPr lang="de-CH" i="1">
                            <a:latin typeface="Cambria Math" panose="02040503050406030204" pitchFamily="18" charset="0"/>
                            <a:ea typeface="Cambria Math" panose="02040503050406030204" pitchFamily="18" charset="0"/>
                          </a:rPr>
                          <m:t>𝑐</m:t>
                        </m:r>
                      </m:den>
                    </m:f>
                  </m:oMath>
                </a14:m>
                <a:r>
                  <a:rPr lang="de-CH" dirty="0">
                    <a:ea typeface="Cambria Math" panose="02040503050406030204" pitchFamily="18" charset="0"/>
                  </a:rPr>
                  <a:t>.    </a:t>
                </a:r>
                <a:r>
                  <a:rPr lang="de-CH" dirty="0" err="1">
                    <a:ea typeface="Cambria Math" panose="02040503050406030204" pitchFamily="18" charset="0"/>
                  </a:rPr>
                  <a:t>Using</a:t>
                </a:r>
                <a:r>
                  <a:rPr lang="de-CH" dirty="0">
                    <a:ea typeface="Cambria Math" panose="02040503050406030204" pitchFamily="18" charset="0"/>
                  </a:rPr>
                  <a:t> </a:t>
                </a:r>
                <a:r>
                  <a:rPr lang="de-CH" dirty="0" err="1">
                    <a:ea typeface="Cambria Math" panose="02040503050406030204" pitchFamily="18" charset="0"/>
                  </a:rPr>
                  <a:t>Snell’s</a:t>
                </a:r>
                <a:r>
                  <a:rPr lang="de-CH" dirty="0">
                    <a:ea typeface="Cambria Math" panose="02040503050406030204" pitchFamily="18" charset="0"/>
                  </a:rPr>
                  <a:t> </a:t>
                </a:r>
                <a:r>
                  <a:rPr lang="de-CH" dirty="0" err="1">
                    <a:ea typeface="Cambria Math" panose="02040503050406030204" pitchFamily="18" charset="0"/>
                  </a:rPr>
                  <a:t>law</a:t>
                </a:r>
                <a:r>
                  <a:rPr lang="de-CH" dirty="0">
                    <a:ea typeface="Cambria Math" panose="02040503050406030204" pitchFamily="18" charset="0"/>
                  </a:rPr>
                  <a:t>: </a:t>
                </a:r>
                <a:endParaRPr lang="en-US" dirty="0"/>
              </a:p>
            </p:txBody>
          </p:sp>
        </mc:Choice>
        <mc:Fallback xmlns="">
          <p:sp>
            <p:nvSpPr>
              <p:cNvPr id="36" name="Rechteck 35"/>
              <p:cNvSpPr>
                <a:spLocks noRot="1" noChangeAspect="1" noMove="1" noResize="1" noEditPoints="1" noAdjustHandles="1" noChangeArrowheads="1" noChangeShapeType="1" noTextEdit="1"/>
              </p:cNvSpPr>
              <p:nvPr/>
            </p:nvSpPr>
            <p:spPr>
              <a:xfrm>
                <a:off x="2854755" y="1321123"/>
                <a:ext cx="2817566" cy="462947"/>
              </a:xfrm>
              <a:prstGeom prst="rect">
                <a:avLst/>
              </a:prstGeom>
              <a:blipFill>
                <a:blip r:embed="rId13"/>
                <a:stretch>
                  <a:fillRect r="-1082"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hteck 38"/>
              <p:cNvSpPr/>
              <p:nvPr/>
            </p:nvSpPr>
            <p:spPr>
              <a:xfrm>
                <a:off x="2772980" y="1557476"/>
                <a:ext cx="9012082" cy="6519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de-CH" i="1">
                                      <a:latin typeface="Cambria Math" panose="02040503050406030204" pitchFamily="18" charset="0"/>
                                      <a:ea typeface="Cambria Math" panose="02040503050406030204" pitchFamily="18" charset="0"/>
                                    </a:rPr>
                                    <m:t>𝐸</m:t>
                                  </m:r>
                                </m:e>
                              </m:acc>
                            </m:e>
                            <m:sub>
                              <m:r>
                                <a:rPr lang="de-CH" i="1">
                                  <a:latin typeface="Cambria Math" panose="02040503050406030204" pitchFamily="18" charset="0"/>
                                  <a:ea typeface="Cambria Math" panose="02040503050406030204" pitchFamily="18" charset="0"/>
                                </a:rPr>
                                <m:t>𝑇</m:t>
                              </m:r>
                            </m:sub>
                          </m:sSub>
                          <m:r>
                            <a:rPr lang="de-CH"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de-CH" i="1">
                                  <a:latin typeface="Cambria Math" panose="02040503050406030204" pitchFamily="18" charset="0"/>
                                  <a:ea typeface="Cambria Math" panose="02040503050406030204" pitchFamily="18" charset="0"/>
                                </a:rPr>
                                <m:t>𝐸</m:t>
                              </m:r>
                            </m:e>
                          </m:acc>
                        </m:e>
                        <m:sub>
                          <m:r>
                            <a:rPr lang="de-CH" i="1">
                              <a:latin typeface="Cambria Math" panose="02040503050406030204" pitchFamily="18" charset="0"/>
                              <a:ea typeface="Cambria Math" panose="02040503050406030204" pitchFamily="18" charset="0"/>
                            </a:rPr>
                            <m:t>𝑇</m:t>
                          </m:r>
                          <m:r>
                            <a:rPr lang="de-CH" i="1">
                              <a:latin typeface="Cambria Math" panose="02040503050406030204" pitchFamily="18" charset="0"/>
                              <a:ea typeface="Cambria Math" panose="02040503050406030204" pitchFamily="18" charset="0"/>
                            </a:rPr>
                            <m:t>0</m:t>
                          </m:r>
                        </m:sub>
                      </m:sSub>
                      <m:sSup>
                        <m:sSupPr>
                          <m:ctrlPr>
                            <a:rPr lang="de-CH" i="1">
                              <a:latin typeface="Cambria Math" panose="02040503050406030204" pitchFamily="18" charset="0"/>
                              <a:ea typeface="Cambria Math" panose="02040503050406030204" pitchFamily="18" charset="0"/>
                            </a:rPr>
                          </m:ctrlPr>
                        </m:sSupPr>
                        <m:e>
                          <m:r>
                            <a:rPr lang="de-CH" i="1">
                              <a:latin typeface="Cambria Math" panose="02040503050406030204" pitchFamily="18" charset="0"/>
                              <a:ea typeface="Cambria Math" panose="02040503050406030204" pitchFamily="18" charset="0"/>
                            </a:rPr>
                            <m:t>𝑒</m:t>
                          </m:r>
                        </m:e>
                        <m:sup>
                          <m:r>
                            <a:rPr lang="de-CH" i="1">
                              <a:latin typeface="Cambria Math" panose="02040503050406030204" pitchFamily="18" charset="0"/>
                              <a:ea typeface="Cambria Math" panose="02040503050406030204" pitchFamily="18" charset="0"/>
                            </a:rPr>
                            <m:t>𝑖</m:t>
                          </m:r>
                          <m:d>
                            <m:dPr>
                              <m:ctrlPr>
                                <a:rPr lang="de-CH" i="1">
                                  <a:latin typeface="Cambria Math" panose="02040503050406030204" pitchFamily="18" charset="0"/>
                                  <a:ea typeface="Cambria Math" panose="02040503050406030204" pitchFamily="18" charset="0"/>
                                </a:rPr>
                              </m:ctrlPr>
                            </m:dPr>
                            <m:e>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i="1">
                                      <a:latin typeface="Cambria Math" panose="02040503050406030204" pitchFamily="18" charset="0"/>
                                      <a:ea typeface="Cambria Math" panose="02040503050406030204" pitchFamily="18" charset="0"/>
                                    </a:rPr>
                                    <m:t>0</m:t>
                                  </m:r>
                                </m:sub>
                              </m:sSub>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𝐼</m:t>
                                  </m:r>
                                </m:sub>
                              </m:sSub>
                              <m:r>
                                <a:rPr lang="de-CH" i="1">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𝑥</m:t>
                              </m:r>
                              <m:r>
                                <a:rPr lang="de-CH" i="1">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i="1">
                                      <a:latin typeface="Cambria Math" panose="02040503050406030204" pitchFamily="18" charset="0"/>
                                      <a:ea typeface="Cambria Math" panose="02040503050406030204" pitchFamily="18" charset="0"/>
                                    </a:rPr>
                                    <m:t>0</m:t>
                                  </m:r>
                                </m:sub>
                              </m:sSub>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𝑇</m:t>
                                  </m:r>
                                </m:sub>
                              </m:sSub>
                              <m:rad>
                                <m:radPr>
                                  <m:degHide m:val="on"/>
                                  <m:ctrlPr>
                                    <a:rPr lang="de-CH" i="1">
                                      <a:latin typeface="Cambria Math" panose="02040503050406030204" pitchFamily="18" charset="0"/>
                                      <a:ea typeface="Cambria Math" panose="02040503050406030204" pitchFamily="18" charset="0"/>
                                    </a:rPr>
                                  </m:ctrlPr>
                                </m:radPr>
                                <m:deg/>
                                <m:e>
                                  <m:r>
                                    <a:rPr lang="de-CH" i="1" smtClean="0">
                                      <a:latin typeface="Cambria Math" panose="02040503050406030204" pitchFamily="18" charset="0"/>
                                      <a:ea typeface="Cambria Math" panose="02040503050406030204" pitchFamily="18" charset="0"/>
                                    </a:rPr>
                                    <m:t>1</m:t>
                                  </m:r>
                                  <m:r>
                                    <a:rPr lang="de-CH" i="1">
                                      <a:latin typeface="Cambria Math" panose="02040503050406030204" pitchFamily="18" charset="0"/>
                                      <a:ea typeface="Cambria Math" panose="02040503050406030204" pitchFamily="18" charset="0"/>
                                    </a:rPr>
                                    <m:t>−</m:t>
                                  </m:r>
                                  <m:sSup>
                                    <m:sSupPr>
                                      <m:ctrlPr>
                                        <a:rPr lang="de-CH" i="1">
                                          <a:latin typeface="Cambria Math" panose="02040503050406030204" pitchFamily="18" charset="0"/>
                                          <a:ea typeface="Cambria Math" panose="02040503050406030204" pitchFamily="18" charset="0"/>
                                        </a:rPr>
                                      </m:ctrlPr>
                                    </m:sSupPr>
                                    <m:e>
                                      <m:r>
                                        <a:rPr lang="de-CH" i="1">
                                          <a:latin typeface="Cambria Math" panose="02040503050406030204" pitchFamily="18" charset="0"/>
                                          <a:ea typeface="Cambria Math" panose="02040503050406030204" pitchFamily="18" charset="0"/>
                                        </a:rPr>
                                        <m:t>𝑠𝑖𝑛</m:t>
                                      </m:r>
                                    </m:e>
                                    <m:sup>
                                      <m:r>
                                        <a:rPr lang="de-CH" i="1">
                                          <a:latin typeface="Cambria Math" panose="02040503050406030204" pitchFamily="18" charset="0"/>
                                          <a:ea typeface="Cambria Math" panose="02040503050406030204" pitchFamily="18" charset="0"/>
                                        </a:rPr>
                                        <m:t>2</m:t>
                                      </m:r>
                                    </m:sup>
                                  </m:sSup>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𝑇</m:t>
                                      </m:r>
                                    </m:sub>
                                  </m:sSub>
                                </m:e>
                              </m:rad>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𝑧</m:t>
                              </m:r>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𝜔</m:t>
                              </m:r>
                              <m:r>
                                <a:rPr lang="de-CH" i="1">
                                  <a:latin typeface="Cambria Math" panose="02040503050406030204" pitchFamily="18" charset="0"/>
                                  <a:ea typeface="Cambria Math" panose="02040503050406030204" pitchFamily="18" charset="0"/>
                                </a:rPr>
                                <m:t>𝑡</m:t>
                              </m:r>
                            </m:e>
                          </m:d>
                        </m:sup>
                      </m:sSup>
                      <m:r>
                        <a:rPr lang="de-CH"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de-CH" i="1">
                                  <a:latin typeface="Cambria Math" panose="02040503050406030204" pitchFamily="18" charset="0"/>
                                  <a:ea typeface="Cambria Math" panose="02040503050406030204" pitchFamily="18" charset="0"/>
                                </a:rPr>
                                <m:t>𝐸</m:t>
                              </m:r>
                            </m:e>
                          </m:acc>
                        </m:e>
                        <m:sub>
                          <m:r>
                            <a:rPr lang="de-CH" i="1">
                              <a:latin typeface="Cambria Math" panose="02040503050406030204" pitchFamily="18" charset="0"/>
                              <a:ea typeface="Cambria Math" panose="02040503050406030204" pitchFamily="18" charset="0"/>
                            </a:rPr>
                            <m:t>𝑇</m:t>
                          </m:r>
                          <m:r>
                            <a:rPr lang="de-CH" b="0" i="1" smtClean="0">
                              <a:latin typeface="Cambria Math" panose="02040503050406030204" pitchFamily="18" charset="0"/>
                              <a:ea typeface="Cambria Math" panose="02040503050406030204" pitchFamily="18" charset="0"/>
                            </a:rPr>
                            <m:t>0</m:t>
                          </m:r>
                        </m:sub>
                      </m:sSub>
                      <m:sSup>
                        <m:sSupPr>
                          <m:ctrlPr>
                            <a:rPr lang="de-CH" i="1">
                              <a:latin typeface="Cambria Math" panose="02040503050406030204" pitchFamily="18" charset="0"/>
                              <a:ea typeface="Cambria Math" panose="02040503050406030204" pitchFamily="18" charset="0"/>
                            </a:rPr>
                          </m:ctrlPr>
                        </m:sSupPr>
                        <m:e>
                          <m:r>
                            <a:rPr lang="de-CH" i="1">
                              <a:latin typeface="Cambria Math" panose="02040503050406030204" pitchFamily="18" charset="0"/>
                              <a:ea typeface="Cambria Math" panose="02040503050406030204" pitchFamily="18" charset="0"/>
                            </a:rPr>
                            <m:t>𝑒</m:t>
                          </m:r>
                        </m:e>
                        <m:sup>
                          <m:r>
                            <a:rPr lang="de-CH" i="1">
                              <a:latin typeface="Cambria Math" panose="02040503050406030204" pitchFamily="18" charset="0"/>
                              <a:ea typeface="Cambria Math" panose="02040503050406030204" pitchFamily="18" charset="0"/>
                            </a:rPr>
                            <m:t>𝑖</m:t>
                          </m:r>
                          <m:d>
                            <m:dPr>
                              <m:ctrlPr>
                                <a:rPr lang="de-CH" i="1">
                                  <a:latin typeface="Cambria Math" panose="02040503050406030204" pitchFamily="18" charset="0"/>
                                  <a:ea typeface="Cambria Math" panose="02040503050406030204" pitchFamily="18" charset="0"/>
                                </a:rPr>
                              </m:ctrlPr>
                            </m:dPr>
                            <m:e>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i="1">
                                      <a:latin typeface="Cambria Math" panose="02040503050406030204" pitchFamily="18" charset="0"/>
                                      <a:ea typeface="Cambria Math" panose="02040503050406030204" pitchFamily="18" charset="0"/>
                                    </a:rPr>
                                    <m:t>0</m:t>
                                  </m:r>
                                </m:sub>
                              </m:sSub>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𝐼</m:t>
                                  </m:r>
                                </m:sub>
                              </m:sSub>
                              <m:r>
                                <a:rPr lang="de-CH" i="1">
                                  <a:latin typeface="Cambria Math" panose="02040503050406030204" pitchFamily="18" charset="0"/>
                                  <a:ea typeface="Cambria Math" panose="02040503050406030204" pitchFamily="18" charset="0"/>
                                </a:rPr>
                                <m:t>𝑠𝑖𝑛</m:t>
                              </m:r>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𝑥</m:t>
                              </m:r>
                              <m:r>
                                <a:rPr lang="de-CH" i="1">
                                  <a:latin typeface="Cambria Math" panose="02040503050406030204" pitchFamily="18" charset="0"/>
                                  <a:ea typeface="Cambria Math" panose="02040503050406030204" pitchFamily="18" charset="0"/>
                                </a:rPr>
                                <m:t>+</m:t>
                              </m:r>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i="1">
                                      <a:latin typeface="Cambria Math" panose="02040503050406030204" pitchFamily="18" charset="0"/>
                                      <a:ea typeface="Cambria Math" panose="02040503050406030204" pitchFamily="18" charset="0"/>
                                    </a:rPr>
                                    <m:t>0</m:t>
                                  </m:r>
                                </m:sub>
                              </m:sSub>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𝑇</m:t>
                                  </m:r>
                                </m:sub>
                              </m:sSub>
                              <m:rad>
                                <m:radPr>
                                  <m:degHide m:val="on"/>
                                  <m:ctrlPr>
                                    <a:rPr lang="de-CH" i="1">
                                      <a:latin typeface="Cambria Math" panose="02040503050406030204" pitchFamily="18" charset="0"/>
                                      <a:ea typeface="Cambria Math" panose="02040503050406030204" pitchFamily="18" charset="0"/>
                                    </a:rPr>
                                  </m:ctrlPr>
                                </m:radPr>
                                <m:deg/>
                                <m:e>
                                  <m:r>
                                    <a:rPr lang="de-CH" i="1">
                                      <a:latin typeface="Cambria Math" panose="02040503050406030204" pitchFamily="18" charset="0"/>
                                      <a:ea typeface="Cambria Math" panose="02040503050406030204" pitchFamily="18" charset="0"/>
                                    </a:rPr>
                                    <m:t>1−</m:t>
                                  </m:r>
                                  <m:sSup>
                                    <m:sSupPr>
                                      <m:ctrlPr>
                                        <a:rPr lang="de-CH" i="1">
                                          <a:latin typeface="Cambria Math" panose="02040503050406030204" pitchFamily="18" charset="0"/>
                                          <a:ea typeface="Cambria Math" panose="02040503050406030204" pitchFamily="18" charset="0"/>
                                        </a:rPr>
                                      </m:ctrlPr>
                                    </m:sSupPr>
                                    <m:e>
                                      <m:sSup>
                                        <m:sSupPr>
                                          <m:ctrlPr>
                                            <a:rPr lang="de-CH" i="1">
                                              <a:latin typeface="Cambria Math" panose="02040503050406030204" pitchFamily="18" charset="0"/>
                                              <a:ea typeface="Cambria Math" panose="02040503050406030204" pitchFamily="18" charset="0"/>
                                            </a:rPr>
                                          </m:ctrlPr>
                                        </m:sSupPr>
                                        <m:e>
                                          <m:d>
                                            <m:dPr>
                                              <m:ctrlPr>
                                                <a:rPr lang="de-CH" i="1">
                                                  <a:latin typeface="Cambria Math" panose="02040503050406030204" pitchFamily="18" charset="0"/>
                                                  <a:ea typeface="Cambria Math" panose="02040503050406030204" pitchFamily="18" charset="0"/>
                                                </a:rPr>
                                              </m:ctrlPr>
                                            </m:dPr>
                                            <m:e>
                                              <m:f>
                                                <m:fPr>
                                                  <m:type m:val="skw"/>
                                                  <m:ctrlPr>
                                                    <a:rPr lang="de-CH" i="1">
                                                      <a:latin typeface="Cambria Math" panose="02040503050406030204" pitchFamily="18" charset="0"/>
                                                      <a:ea typeface="Cambria Math" panose="02040503050406030204" pitchFamily="18" charset="0"/>
                                                    </a:rPr>
                                                  </m:ctrlPr>
                                                </m:fPr>
                                                <m:num>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𝐼</m:t>
                                                      </m:r>
                                                    </m:sub>
                                                  </m:sSub>
                                                </m:num>
                                                <m:den>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𝑇</m:t>
                                                      </m:r>
                                                    </m:sub>
                                                  </m:sSub>
                                                </m:den>
                                              </m:f>
                                            </m:e>
                                          </m:d>
                                        </m:e>
                                        <m:sup>
                                          <m:r>
                                            <a:rPr lang="de-CH" i="1">
                                              <a:latin typeface="Cambria Math" panose="02040503050406030204" pitchFamily="18" charset="0"/>
                                              <a:ea typeface="Cambria Math" panose="02040503050406030204" pitchFamily="18" charset="0"/>
                                            </a:rPr>
                                            <m:t>2</m:t>
                                          </m:r>
                                        </m:sup>
                                      </m:sSup>
                                      <m:r>
                                        <a:rPr lang="de-CH" i="1">
                                          <a:latin typeface="Cambria Math" panose="02040503050406030204" pitchFamily="18" charset="0"/>
                                          <a:ea typeface="Cambria Math" panose="02040503050406030204" pitchFamily="18" charset="0"/>
                                        </a:rPr>
                                        <m:t>𝑠𝑖𝑛</m:t>
                                      </m:r>
                                    </m:e>
                                    <m:sup>
                                      <m:r>
                                        <a:rPr lang="de-CH" i="1">
                                          <a:latin typeface="Cambria Math" panose="02040503050406030204" pitchFamily="18" charset="0"/>
                                          <a:ea typeface="Cambria Math" panose="02040503050406030204" pitchFamily="18" charset="0"/>
                                        </a:rPr>
                                        <m:t>2</m:t>
                                      </m:r>
                                    </m:sup>
                                  </m:sSup>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𝐼</m:t>
                                      </m:r>
                                    </m:sub>
                                  </m:sSub>
                                </m:e>
                              </m:rad>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𝑧</m:t>
                              </m:r>
                              <m:r>
                                <a:rPr lang="de-CH" i="1">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𝜔</m:t>
                              </m:r>
                              <m:r>
                                <a:rPr lang="de-CH" i="1">
                                  <a:latin typeface="Cambria Math" panose="02040503050406030204" pitchFamily="18" charset="0"/>
                                  <a:ea typeface="Cambria Math" panose="02040503050406030204" pitchFamily="18" charset="0"/>
                                </a:rPr>
                                <m:t>𝑡</m:t>
                              </m:r>
                            </m:e>
                          </m:d>
                        </m:sup>
                      </m:sSup>
                    </m:oMath>
                  </m:oMathPara>
                </a14:m>
                <a:endParaRPr lang="en-US" dirty="0"/>
              </a:p>
            </p:txBody>
          </p:sp>
        </mc:Choice>
        <mc:Fallback xmlns="">
          <p:sp>
            <p:nvSpPr>
              <p:cNvPr id="39" name="Rechteck 38"/>
              <p:cNvSpPr>
                <a:spLocks noRot="1" noChangeAspect="1" noMove="1" noResize="1" noEditPoints="1" noAdjustHandles="1" noChangeArrowheads="1" noChangeShapeType="1" noTextEdit="1"/>
              </p:cNvSpPr>
              <p:nvPr/>
            </p:nvSpPr>
            <p:spPr>
              <a:xfrm>
                <a:off x="2772980" y="1557476"/>
                <a:ext cx="9012082" cy="651973"/>
              </a:xfrm>
              <a:prstGeom prst="rect">
                <a:avLst/>
              </a:prstGeom>
              <a:blipFill>
                <a:blip r:embed="rId14"/>
                <a:stretch>
                  <a:fillRect/>
                </a:stretch>
              </a:blipFill>
            </p:spPr>
            <p:txBody>
              <a:bodyPr/>
              <a:lstStyle/>
              <a:p>
                <a:r>
                  <a:rPr lang="en-US">
                    <a:noFill/>
                  </a:rPr>
                  <a:t> </a:t>
                </a:r>
              </a:p>
            </p:txBody>
          </p:sp>
        </mc:Fallback>
      </mc:AlternateContent>
      <p:sp>
        <p:nvSpPr>
          <p:cNvPr id="40" name="Rechteck 39"/>
          <p:cNvSpPr/>
          <p:nvPr/>
        </p:nvSpPr>
        <p:spPr>
          <a:xfrm>
            <a:off x="8943955" y="912179"/>
            <a:ext cx="559769" cy="369332"/>
          </a:xfrm>
          <a:prstGeom prst="rect">
            <a:avLst/>
          </a:prstGeom>
        </p:spPr>
        <p:txBody>
          <a:bodyPr wrap="none">
            <a:spAutoFit/>
          </a:bodyPr>
          <a:lstStyle/>
          <a:p>
            <a:r>
              <a:rPr lang="de-CH" i="1" dirty="0"/>
              <a:t>(20)</a:t>
            </a:r>
            <a:endParaRPr lang="en-US" dirty="0"/>
          </a:p>
        </p:txBody>
      </p:sp>
      <mc:AlternateContent xmlns:mc="http://schemas.openxmlformats.org/markup-compatibility/2006" xmlns:a14="http://schemas.microsoft.com/office/drawing/2010/main">
        <mc:Choice Requires="a14">
          <p:sp>
            <p:nvSpPr>
              <p:cNvPr id="41" name="Rechteck 40"/>
              <p:cNvSpPr/>
              <p:nvPr/>
            </p:nvSpPr>
            <p:spPr>
              <a:xfrm>
                <a:off x="2854755" y="2264361"/>
                <a:ext cx="8251811" cy="790088"/>
              </a:xfrm>
              <a:prstGeom prst="rect">
                <a:avLst/>
              </a:prstGeom>
            </p:spPr>
            <p:txBody>
              <a:bodyPr wrap="none">
                <a:spAutoFit/>
              </a:bodyPr>
              <a:lstStyle/>
              <a:p>
                <a:r>
                  <a:rPr lang="de-CH" dirty="0">
                    <a:ea typeface="Cambria Math" panose="02040503050406030204" pitchFamily="18" charset="0"/>
                  </a:rPr>
                  <a:t>For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𝑡𝑜𝑡</m:t>
                        </m:r>
                      </m:sub>
                    </m:sSub>
                  </m:oMath>
                </a14:m>
                <a:r>
                  <a:rPr lang="de-CH" dirty="0">
                    <a:ea typeface="Cambria Math" panose="02040503050406030204" pitchFamily="18" charset="0"/>
                  </a:rPr>
                  <a:t> the </a:t>
                </a:r>
                <a:r>
                  <a:rPr lang="de-CH" dirty="0" err="1">
                    <a:ea typeface="Cambria Math" panose="02040503050406030204" pitchFamily="18" charset="0"/>
                  </a:rPr>
                  <a:t>term</a:t>
                </a:r>
                <a14:m>
                  <m:oMath xmlns:m="http://schemas.openxmlformats.org/officeDocument/2006/math">
                    <m:r>
                      <a:rPr lang="de-CH" b="0" i="0" smtClean="0">
                        <a:latin typeface="Cambria Math" panose="02040503050406030204" pitchFamily="18" charset="0"/>
                        <a:ea typeface="Cambria Math" panose="02040503050406030204" pitchFamily="18" charset="0"/>
                      </a:rPr>
                      <m:t> </m:t>
                    </m:r>
                    <m:r>
                      <a:rPr lang="de-CH" i="1">
                        <a:latin typeface="Cambria Math" panose="02040503050406030204" pitchFamily="18" charset="0"/>
                        <a:ea typeface="Cambria Math" panose="02040503050406030204" pitchFamily="18" charset="0"/>
                      </a:rPr>
                      <m:t>1−</m:t>
                    </m:r>
                    <m:sSup>
                      <m:sSupPr>
                        <m:ctrlPr>
                          <a:rPr lang="de-CH" i="1">
                            <a:latin typeface="Cambria Math" panose="02040503050406030204" pitchFamily="18" charset="0"/>
                            <a:ea typeface="Cambria Math" panose="02040503050406030204" pitchFamily="18" charset="0"/>
                          </a:rPr>
                        </m:ctrlPr>
                      </m:sSupPr>
                      <m:e>
                        <m:sSup>
                          <m:sSupPr>
                            <m:ctrlPr>
                              <a:rPr lang="de-CH" i="1">
                                <a:latin typeface="Cambria Math" panose="02040503050406030204" pitchFamily="18" charset="0"/>
                                <a:ea typeface="Cambria Math" panose="02040503050406030204" pitchFamily="18" charset="0"/>
                              </a:rPr>
                            </m:ctrlPr>
                          </m:sSupPr>
                          <m:e>
                            <m:d>
                              <m:dPr>
                                <m:ctrlPr>
                                  <a:rPr lang="de-CH" i="1">
                                    <a:latin typeface="Cambria Math" panose="02040503050406030204" pitchFamily="18" charset="0"/>
                                    <a:ea typeface="Cambria Math" panose="02040503050406030204" pitchFamily="18" charset="0"/>
                                  </a:rPr>
                                </m:ctrlPr>
                              </m:dPr>
                              <m:e>
                                <m:f>
                                  <m:fPr>
                                    <m:type m:val="skw"/>
                                    <m:ctrlPr>
                                      <a:rPr lang="de-CH" i="1">
                                        <a:latin typeface="Cambria Math" panose="02040503050406030204" pitchFamily="18" charset="0"/>
                                        <a:ea typeface="Cambria Math" panose="02040503050406030204" pitchFamily="18" charset="0"/>
                                      </a:rPr>
                                    </m:ctrlPr>
                                  </m:fPr>
                                  <m:num>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𝐼</m:t>
                                        </m:r>
                                      </m:sub>
                                    </m:sSub>
                                  </m:num>
                                  <m:den>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𝑇</m:t>
                                        </m:r>
                                      </m:sub>
                                    </m:sSub>
                                  </m:den>
                                </m:f>
                              </m:e>
                            </m:d>
                          </m:e>
                          <m:sup>
                            <m:r>
                              <a:rPr lang="de-CH" i="1">
                                <a:latin typeface="Cambria Math" panose="02040503050406030204" pitchFamily="18" charset="0"/>
                                <a:ea typeface="Cambria Math" panose="02040503050406030204" pitchFamily="18" charset="0"/>
                              </a:rPr>
                              <m:t>2</m:t>
                            </m:r>
                          </m:sup>
                        </m:sSup>
                        <m:r>
                          <a:rPr lang="de-CH" i="1">
                            <a:latin typeface="Cambria Math" panose="02040503050406030204" pitchFamily="18" charset="0"/>
                            <a:ea typeface="Cambria Math" panose="02040503050406030204" pitchFamily="18" charset="0"/>
                          </a:rPr>
                          <m:t>𝑠𝑖𝑛</m:t>
                        </m:r>
                      </m:e>
                      <m:sup>
                        <m:r>
                          <a:rPr lang="de-CH" i="1">
                            <a:latin typeface="Cambria Math" panose="02040503050406030204" pitchFamily="18" charset="0"/>
                            <a:ea typeface="Cambria Math" panose="02040503050406030204" pitchFamily="18" charset="0"/>
                          </a:rPr>
                          <m:t>2</m:t>
                        </m:r>
                      </m:sup>
                    </m:sSup>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𝑇</m:t>
                        </m:r>
                      </m:sub>
                    </m:sSub>
                  </m:oMath>
                </a14:m>
                <a:r>
                  <a:rPr lang="en-US" dirty="0"/>
                  <a:t> is negative and by comparison with (20):</a:t>
                </a:r>
              </a:p>
              <a:p>
                <a:pPr>
                  <a:spcBef>
                    <a:spcPts val="600"/>
                  </a:spcBef>
                </a:pPr>
                <a:r>
                  <a:rPr lang="en-US" dirty="0"/>
                  <a:t> </a:t>
                </a:r>
                <a14:m>
                  <m:oMath xmlns:m="http://schemas.openxmlformats.org/officeDocument/2006/math">
                    <m:r>
                      <a:rPr lang="de-CH" i="1">
                        <a:latin typeface="Cambria Math" panose="02040503050406030204" pitchFamily="18" charset="0"/>
                        <a:ea typeface="Cambria Math" panose="02040503050406030204" pitchFamily="18" charset="0"/>
                      </a:rPr>
                      <m:t>𝑐𝑜𝑠</m:t>
                    </m:r>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𝑇</m:t>
                        </m:r>
                      </m:sub>
                    </m:sSub>
                    <m:r>
                      <a:rPr lang="de-CH" b="0"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𝑖</m:t>
                    </m:r>
                    <m:rad>
                      <m:radPr>
                        <m:degHide m:val="on"/>
                        <m:ctrlPr>
                          <a:rPr lang="de-CH" i="1">
                            <a:latin typeface="Cambria Math" panose="02040503050406030204" pitchFamily="18" charset="0"/>
                            <a:ea typeface="Cambria Math" panose="02040503050406030204" pitchFamily="18" charset="0"/>
                          </a:rPr>
                        </m:ctrlPr>
                      </m:radPr>
                      <m:deg/>
                      <m:e>
                        <m:sSup>
                          <m:sSupPr>
                            <m:ctrlPr>
                              <a:rPr lang="de-CH" i="1">
                                <a:latin typeface="Cambria Math" panose="02040503050406030204" pitchFamily="18" charset="0"/>
                                <a:ea typeface="Cambria Math" panose="02040503050406030204" pitchFamily="18" charset="0"/>
                              </a:rPr>
                            </m:ctrlPr>
                          </m:sSupPr>
                          <m:e>
                            <m:sSup>
                              <m:sSupPr>
                                <m:ctrlPr>
                                  <a:rPr lang="de-CH" i="1">
                                    <a:latin typeface="Cambria Math" panose="02040503050406030204" pitchFamily="18" charset="0"/>
                                    <a:ea typeface="Cambria Math" panose="02040503050406030204" pitchFamily="18" charset="0"/>
                                  </a:rPr>
                                </m:ctrlPr>
                              </m:sSupPr>
                              <m:e>
                                <m:d>
                                  <m:dPr>
                                    <m:ctrlPr>
                                      <a:rPr lang="de-CH" i="1">
                                        <a:latin typeface="Cambria Math" panose="02040503050406030204" pitchFamily="18" charset="0"/>
                                        <a:ea typeface="Cambria Math" panose="02040503050406030204" pitchFamily="18" charset="0"/>
                                      </a:rPr>
                                    </m:ctrlPr>
                                  </m:dPr>
                                  <m:e>
                                    <m:f>
                                      <m:fPr>
                                        <m:type m:val="skw"/>
                                        <m:ctrlPr>
                                          <a:rPr lang="de-CH" i="1">
                                            <a:latin typeface="Cambria Math" panose="02040503050406030204" pitchFamily="18" charset="0"/>
                                            <a:ea typeface="Cambria Math" panose="02040503050406030204" pitchFamily="18" charset="0"/>
                                          </a:rPr>
                                        </m:ctrlPr>
                                      </m:fPr>
                                      <m:num>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𝐼</m:t>
                                            </m:r>
                                          </m:sub>
                                        </m:sSub>
                                      </m:num>
                                      <m:den>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𝑇</m:t>
                                            </m:r>
                                          </m:sub>
                                        </m:sSub>
                                      </m:den>
                                    </m:f>
                                  </m:e>
                                </m:d>
                              </m:e>
                              <m:sup>
                                <m:r>
                                  <a:rPr lang="de-CH" i="1">
                                    <a:latin typeface="Cambria Math" panose="02040503050406030204" pitchFamily="18" charset="0"/>
                                    <a:ea typeface="Cambria Math" panose="02040503050406030204" pitchFamily="18" charset="0"/>
                                  </a:rPr>
                                  <m:t>2</m:t>
                                </m:r>
                              </m:sup>
                            </m:sSup>
                            <m:r>
                              <a:rPr lang="de-CH" i="1">
                                <a:latin typeface="Cambria Math" panose="02040503050406030204" pitchFamily="18" charset="0"/>
                                <a:ea typeface="Cambria Math" panose="02040503050406030204" pitchFamily="18" charset="0"/>
                              </a:rPr>
                              <m:t>𝑠𝑖𝑛</m:t>
                            </m:r>
                          </m:e>
                          <m:sup>
                            <m:r>
                              <a:rPr lang="de-CH" i="1">
                                <a:latin typeface="Cambria Math" panose="02040503050406030204" pitchFamily="18" charset="0"/>
                                <a:ea typeface="Cambria Math" panose="02040503050406030204" pitchFamily="18" charset="0"/>
                              </a:rPr>
                              <m:t>2</m:t>
                            </m:r>
                          </m:sup>
                        </m:sSup>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r>
                          <a:rPr lang="de-CH" b="0" i="1" smtClean="0">
                            <a:latin typeface="Cambria Math" panose="02040503050406030204" pitchFamily="18" charset="0"/>
                            <a:ea typeface="Cambria Math" panose="02040503050406030204" pitchFamily="18" charset="0"/>
                          </a:rPr>
                          <m:t>−</m:t>
                        </m:r>
                        <m:r>
                          <a:rPr lang="de-CH" i="1">
                            <a:latin typeface="Cambria Math" panose="02040503050406030204" pitchFamily="18" charset="0"/>
                            <a:ea typeface="Cambria Math" panose="02040503050406030204" pitchFamily="18" charset="0"/>
                          </a:rPr>
                          <m:t>1</m:t>
                        </m:r>
                      </m:e>
                    </m:rad>
                  </m:oMath>
                </a14:m>
                <a:r>
                  <a:rPr lang="en-US" dirty="0"/>
                  <a:t>. Inserting the complex expression into (20) we have:</a:t>
                </a:r>
              </a:p>
            </p:txBody>
          </p:sp>
        </mc:Choice>
        <mc:Fallback xmlns="">
          <p:sp>
            <p:nvSpPr>
              <p:cNvPr id="41" name="Rechteck 40"/>
              <p:cNvSpPr>
                <a:spLocks noRot="1" noChangeAspect="1" noMove="1" noResize="1" noEditPoints="1" noAdjustHandles="1" noChangeArrowheads="1" noChangeShapeType="1" noTextEdit="1"/>
              </p:cNvSpPr>
              <p:nvPr/>
            </p:nvSpPr>
            <p:spPr>
              <a:xfrm>
                <a:off x="2854755" y="2264361"/>
                <a:ext cx="8251811" cy="790088"/>
              </a:xfrm>
              <a:prstGeom prst="rect">
                <a:avLst/>
              </a:prstGeom>
              <a:blipFill>
                <a:blip r:embed="rId15"/>
                <a:stretch>
                  <a:fillRect l="-591" t="-53077" r="-295" b="-815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Rechteck 41"/>
              <p:cNvSpPr/>
              <p:nvPr/>
            </p:nvSpPr>
            <p:spPr>
              <a:xfrm>
                <a:off x="718777" y="3190984"/>
                <a:ext cx="11346654" cy="3670877"/>
              </a:xfrm>
              <a:prstGeom prst="rect">
                <a:avLst/>
              </a:prstGeom>
            </p:spPr>
            <p:txBody>
              <a:bodyPr wrap="square">
                <a:spAutoFit/>
              </a:bodyPr>
              <a:lstStyle/>
              <a:p>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𝐸</m:t>
                                </m:r>
                              </m:e>
                            </m:acc>
                          </m:e>
                          <m:sub>
                            <m:r>
                              <a:rPr lang="en-US" i="1">
                                <a:latin typeface="Cambria Math" panose="02040503050406030204" pitchFamily="18" charset="0"/>
                                <a:ea typeface="Cambria Math" panose="02040503050406030204" pitchFamily="18" charset="0"/>
                              </a:rPr>
                              <m:t>𝑇</m:t>
                            </m:r>
                          </m:sub>
                        </m:sSub>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𝐸</m:t>
                            </m:r>
                          </m:e>
                        </m:acc>
                      </m:e>
                      <m:sub>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0</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𝑖</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en-US" i="1">
                                    <a:latin typeface="Cambria Math" panose="02040503050406030204" pitchFamily="18" charset="0"/>
                                    <a:ea typeface="Cambria Math" panose="02040503050406030204" pitchFamily="18" charset="0"/>
                                  </a:rPr>
                                  <m:t>0</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𝑠𝑖𝑛</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𝑇</m:t>
                                </m:r>
                              </m:sub>
                            </m:sSub>
                            <m:rad>
                              <m:radPr>
                                <m:degHide m:val="on"/>
                                <m:ctrlPr>
                                  <a:rPr lang="de-CH" i="1">
                                    <a:latin typeface="Cambria Math" panose="02040503050406030204" pitchFamily="18" charset="0"/>
                                    <a:ea typeface="Cambria Math" panose="02040503050406030204" pitchFamily="18" charset="0"/>
                                  </a:rPr>
                                </m:ctrlPr>
                              </m:radPr>
                              <m:deg/>
                              <m:e>
                                <m:sSup>
                                  <m:sSupPr>
                                    <m:ctrlPr>
                                      <a:rPr lang="de-CH" i="1">
                                        <a:latin typeface="Cambria Math" panose="02040503050406030204" pitchFamily="18" charset="0"/>
                                        <a:ea typeface="Cambria Math" panose="02040503050406030204" pitchFamily="18" charset="0"/>
                                      </a:rPr>
                                    </m:ctrlPr>
                                  </m:sSupPr>
                                  <m:e>
                                    <m:sSup>
                                      <m:sSupPr>
                                        <m:ctrlPr>
                                          <a:rPr lang="de-CH" i="1">
                                            <a:latin typeface="Cambria Math" panose="02040503050406030204" pitchFamily="18" charset="0"/>
                                            <a:ea typeface="Cambria Math" panose="02040503050406030204" pitchFamily="18" charset="0"/>
                                          </a:rPr>
                                        </m:ctrlPr>
                                      </m:sSupPr>
                                      <m:e>
                                        <m:d>
                                          <m:dPr>
                                            <m:ctrlPr>
                                              <a:rPr lang="de-CH" i="1">
                                                <a:latin typeface="Cambria Math" panose="02040503050406030204" pitchFamily="18" charset="0"/>
                                                <a:ea typeface="Cambria Math" panose="02040503050406030204" pitchFamily="18" charset="0"/>
                                              </a:rPr>
                                            </m:ctrlPr>
                                          </m:dPr>
                                          <m:e>
                                            <m:f>
                                              <m:fPr>
                                                <m:type m:val="skw"/>
                                                <m:ctrlPr>
                                                  <a:rPr lang="de-CH" i="1">
                                                    <a:latin typeface="Cambria Math" panose="02040503050406030204" pitchFamily="18" charset="0"/>
                                                    <a:ea typeface="Cambria Math" panose="02040503050406030204" pitchFamily="18" charset="0"/>
                                                  </a:rPr>
                                                </m:ctrlPr>
                                              </m:fPr>
                                              <m:num>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𝐼</m:t>
                                                    </m:r>
                                                  </m:sub>
                                                </m:sSub>
                                              </m:num>
                                              <m:den>
                                                <m:sSub>
                                                  <m:sSubPr>
                                                    <m:ctrlPr>
                                                      <a:rPr lang="de-CH" i="1">
                                                        <a:latin typeface="Cambria Math" panose="02040503050406030204" pitchFamily="18" charset="0"/>
                                                        <a:ea typeface="Cambria Math" panose="02040503050406030204" pitchFamily="18" charset="0"/>
                                                      </a:rPr>
                                                    </m:ctrlPr>
                                                  </m:sSubPr>
                                                  <m:e>
                                                    <m:r>
                                                      <a:rPr lang="de-CH"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𝑇</m:t>
                                                    </m:r>
                                                  </m:sub>
                                                </m:sSub>
                                              </m:den>
                                            </m:f>
                                          </m:e>
                                        </m:d>
                                      </m:e>
                                      <m:sup>
                                        <m:r>
                                          <a:rPr lang="de-CH" i="1">
                                            <a:latin typeface="Cambria Math" panose="02040503050406030204" pitchFamily="18" charset="0"/>
                                            <a:ea typeface="Cambria Math" panose="02040503050406030204" pitchFamily="18" charset="0"/>
                                          </a:rPr>
                                          <m:t>2</m:t>
                                        </m:r>
                                      </m:sup>
                                    </m:sSup>
                                    <m:r>
                                      <a:rPr lang="de-CH" i="1">
                                        <a:latin typeface="Cambria Math" panose="02040503050406030204" pitchFamily="18" charset="0"/>
                                        <a:ea typeface="Cambria Math" panose="02040503050406030204" pitchFamily="18" charset="0"/>
                                      </a:rPr>
                                      <m:t>𝑠𝑖𝑛</m:t>
                                    </m:r>
                                  </m:e>
                                  <m:sup>
                                    <m:r>
                                      <a:rPr lang="de-CH" i="1">
                                        <a:latin typeface="Cambria Math" panose="02040503050406030204" pitchFamily="18" charset="0"/>
                                        <a:ea typeface="Cambria Math" panose="02040503050406030204" pitchFamily="18" charset="0"/>
                                      </a:rPr>
                                      <m:t>2</m:t>
                                    </m:r>
                                  </m:sup>
                                </m:sSup>
                                <m:sSub>
                                  <m:sSubPr>
                                    <m:ctrlPr>
                                      <a:rPr lang="de-CH"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r>
                                  <a:rPr lang="de-CH" b="0" i="1" smtClean="0">
                                    <a:latin typeface="Cambria Math" panose="02040503050406030204" pitchFamily="18" charset="0"/>
                                    <a:ea typeface="Cambria Math" panose="02040503050406030204" pitchFamily="18" charset="0"/>
                                  </a:rPr>
                                  <m:t>−1</m:t>
                                </m:r>
                              </m:e>
                            </m:ra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e>
                        </m:d>
                      </m:sup>
                    </m:sSup>
                    <m:r>
                      <a:rPr lang="en-US" b="0" i="0"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𝐸</m:t>
                                </m:r>
                              </m:e>
                            </m:acc>
                          </m:e>
                          <m:sub>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𝑖</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en-US" i="1">
                                    <a:latin typeface="Cambria Math" panose="02040503050406030204" pitchFamily="18" charset="0"/>
                                    <a:ea typeface="Cambria Math" panose="02040503050406030204" pitchFamily="18" charset="0"/>
                                  </a:rPr>
                                  <m:t>0</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𝑠𝑖𝑛</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e>
                        </m:d>
                      </m:sup>
                    </m:sSup>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en-US" i="1">
                                <a:latin typeface="Cambria Math" panose="02040503050406030204" pitchFamily="18" charset="0"/>
                                <a:ea typeface="Cambria Math" panose="02040503050406030204" pitchFamily="18" charset="0"/>
                              </a:rPr>
                              <m:t>0</m:t>
                            </m:r>
                          </m:sub>
                        </m:sSub>
                        <m:rad>
                          <m:radPr>
                            <m:degHide m:val="on"/>
                            <m:ctrlPr>
                              <a:rPr lang="en-US" i="1">
                                <a:latin typeface="Cambria Math" panose="02040503050406030204" pitchFamily="18" charset="0"/>
                                <a:ea typeface="Cambria Math" panose="02040503050406030204" pitchFamily="18" charset="0"/>
                              </a:rPr>
                            </m:ctrlPr>
                          </m:radPr>
                          <m:deg/>
                          <m:e>
                            <m:sSup>
                              <m:sSupPr>
                                <m:ctrlPr>
                                  <a:rPr lang="en-US" i="1">
                                    <a:latin typeface="Cambria Math" panose="02040503050406030204" pitchFamily="18" charset="0"/>
                                    <a:ea typeface="Cambria Math" panose="02040503050406030204" pitchFamily="18" charset="0"/>
                                  </a:rPr>
                                </m:ctrlPr>
                              </m:sSupPr>
                              <m:e>
                                <m:sSup>
                                  <m:sSupPr>
                                    <m:ctrlPr>
                                      <a:rPr lang="en-US" i="1" smtClean="0">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de-CH" b="0" i="1" smtClean="0">
                                            <a:latin typeface="Cambria Math" panose="02040503050406030204" pitchFamily="18" charset="0"/>
                                            <a:ea typeface="Cambria Math" panose="02040503050406030204" pitchFamily="18" charset="0"/>
                                          </a:rPr>
                                          <m:t>𝐼</m:t>
                                        </m:r>
                                      </m:sub>
                                    </m:sSub>
                                  </m:e>
                                  <m:sup>
                                    <m:r>
                                      <a:rPr lang="de-CH" b="0" i="1" smtClean="0">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𝑠𝑖𝑛</m:t>
                                </m:r>
                              </m:e>
                              <m:sup>
                                <m:r>
                                  <a:rPr lang="en-US" i="1">
                                    <a:latin typeface="Cambria Math" panose="02040503050406030204" pitchFamily="18" charset="0"/>
                                    <a:ea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b="0" i="1" smtClean="0">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𝑇</m:t>
                                    </m:r>
                                  </m:sub>
                                </m:sSub>
                              </m:e>
                              <m:sup>
                                <m:r>
                                  <a:rPr lang="de-CH" b="0" i="1" smtClean="0">
                                    <a:latin typeface="Cambria Math" panose="02040503050406030204" pitchFamily="18" charset="0"/>
                                    <a:ea typeface="Cambria Math" panose="02040503050406030204" pitchFamily="18" charset="0"/>
                                  </a:rPr>
                                  <m:t>2</m:t>
                                </m:r>
                              </m:sup>
                            </m:sSup>
                          </m:e>
                        </m:ra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sup>
                    </m:sSup>
                  </m:oMath>
                </a14:m>
                <a:r>
                  <a:rPr lang="en-US" dirty="0"/>
                  <a:t> (the plus sign was taken in order to keep the amplitude of the wave limited.</a:t>
                </a:r>
              </a:p>
              <a:p>
                <a:endParaRPr lang="en-US" dirty="0"/>
              </a:p>
              <a:p>
                <a:r>
                  <a:rPr lang="en-US" dirty="0"/>
                  <a:t>This is an evanescent wave propagating in x direction and having an exponentially attenuated amplitude in z-direction. Therefore no energy is propagating into the thinner medium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𝑇</m:t>
                        </m:r>
                      </m:sub>
                    </m:sSub>
                  </m:oMath>
                </a14:m>
                <a:r>
                  <a:rPr lang="en-US" dirty="0"/>
                  <a:t>. </a:t>
                </a:r>
              </a:p>
              <a:p>
                <a:pPr>
                  <a:spcBef>
                    <a:spcPts val="600"/>
                  </a:spcBef>
                  <a:spcAft>
                    <a:spcPts val="600"/>
                  </a:spcAft>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de-CH" i="1">
                                <a:latin typeface="Cambria Math" panose="02040503050406030204" pitchFamily="18" charset="0"/>
                                <a:ea typeface="Cambria Math" panose="02040503050406030204" pitchFamily="18" charset="0"/>
                              </a:rPr>
                              <m:t>𝐸</m:t>
                            </m:r>
                          </m:e>
                        </m:acc>
                      </m:e>
                      <m:sub>
                        <m:r>
                          <a:rPr lang="de-CH" i="1">
                            <a:latin typeface="Cambria Math" panose="02040503050406030204" pitchFamily="18" charset="0"/>
                            <a:ea typeface="Cambria Math" panose="02040503050406030204" pitchFamily="18" charset="0"/>
                          </a:rPr>
                          <m:t>𝑇</m:t>
                        </m:r>
                      </m:sub>
                    </m:sSub>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𝐸</m:t>
                                </m:r>
                              </m:e>
                            </m:acc>
                          </m:e>
                          <m:sub>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𝑖</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de-CH" b="0" i="1" smtClean="0">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e>
                        </m:d>
                      </m:sup>
                    </m:sSup>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𝜅</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sup>
                    </m:sSup>
                  </m:oMath>
                </a14:m>
                <a:r>
                  <a:rPr lang="en-US" dirty="0"/>
                  <a:t>   with </a:t>
                </a:r>
                <a14:m>
                  <m:oMath xmlns:m="http://schemas.openxmlformats.org/officeDocument/2006/math">
                    <m:r>
                      <a:rPr lang="en-US" i="1" smtClean="0">
                        <a:latin typeface="Cambria Math" panose="02040503050406030204" pitchFamily="18" charset="0"/>
                        <a:ea typeface="Cambria Math" panose="02040503050406030204" pitchFamily="18" charset="0"/>
                      </a:rPr>
                      <m:t>𝜅</m:t>
                    </m:r>
                    <m:r>
                      <a:rPr lang="de-CH"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en-US" i="1">
                            <a:latin typeface="Cambria Math" panose="02040503050406030204" pitchFamily="18" charset="0"/>
                            <a:ea typeface="Cambria Math" panose="02040503050406030204" pitchFamily="18" charset="0"/>
                          </a:rPr>
                          <m:t>0</m:t>
                        </m:r>
                      </m:sub>
                    </m:sSub>
                    <m:rad>
                      <m:radPr>
                        <m:degHide m:val="on"/>
                        <m:ctrlPr>
                          <a:rPr lang="en-US" i="1">
                            <a:latin typeface="Cambria Math" panose="02040503050406030204" pitchFamily="18" charset="0"/>
                            <a:ea typeface="Cambria Math" panose="02040503050406030204" pitchFamily="18" charset="0"/>
                          </a:rPr>
                        </m:ctrlPr>
                      </m:radPr>
                      <m:deg/>
                      <m:e>
                        <m:sSup>
                          <m:sSupPr>
                            <m:ctrlPr>
                              <a:rPr lang="en-US" i="1">
                                <a:latin typeface="Cambria Math" panose="02040503050406030204" pitchFamily="18" charset="0"/>
                                <a:ea typeface="Cambria Math" panose="02040503050406030204" pitchFamily="18" charset="0"/>
                              </a:rPr>
                            </m:ctrlPr>
                          </m:sSupPr>
                          <m:e>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𝐼</m:t>
                                    </m:r>
                                  </m:sub>
                                </m:sSub>
                              </m:e>
                              <m:sup>
                                <m:r>
                                  <a:rPr lang="de-CH"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𝑠𝑖𝑛</m:t>
                            </m:r>
                          </m:e>
                          <m:sup>
                            <m:r>
                              <a:rPr lang="en-US" i="1">
                                <a:latin typeface="Cambria Math" panose="02040503050406030204" pitchFamily="18" charset="0"/>
                                <a:ea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𝑇</m:t>
                                </m:r>
                              </m:sub>
                            </m:sSub>
                          </m:e>
                          <m:sup>
                            <m:r>
                              <a:rPr lang="de-CH" i="1">
                                <a:latin typeface="Cambria Math" panose="02040503050406030204" pitchFamily="18" charset="0"/>
                                <a:ea typeface="Cambria Math" panose="02040503050406030204" pitchFamily="18" charset="0"/>
                              </a:rPr>
                              <m:t>2</m:t>
                            </m:r>
                          </m:sup>
                        </m:sSup>
                      </m:e>
                    </m:rad>
                  </m:oMath>
                </a14:m>
                <a:r>
                  <a:rPr lang="en-US" dirty="0"/>
                  <a:t>  and we obtain for the penetration length </a:t>
                </a:r>
                <a:r>
                  <a:rPr lang="en-US" i="1" dirty="0"/>
                  <a:t>d</a:t>
                </a:r>
                <a:r>
                  <a:rPr lang="en-US" dirty="0"/>
                  <a:t>:</a:t>
                </a:r>
              </a:p>
              <a:p>
                <a:pPr>
                  <a:spcBef>
                    <a:spcPts val="600"/>
                  </a:spcBef>
                  <a:spcAft>
                    <a:spcPts val="600"/>
                  </a:spcAft>
                </a:pPr>
                <a14:m>
                  <m:oMath xmlns:m="http://schemas.openxmlformats.org/officeDocument/2006/math">
                    <m:r>
                      <a:rPr lang="de-CH" b="0" i="1" dirty="0" smtClean="0">
                        <a:latin typeface="Cambria Math" panose="02040503050406030204" pitchFamily="18" charset="0"/>
                      </a:rPr>
                      <m:t>𝑑</m:t>
                    </m:r>
                    <m:r>
                      <a:rPr lang="de-CH" b="0" i="0" dirty="0" smtClean="0">
                        <a:latin typeface="Cambria Math" panose="02040503050406030204" pitchFamily="18" charset="0"/>
                      </a:rPr>
                      <m:t>=</m:t>
                    </m:r>
                    <m:f>
                      <m:fPr>
                        <m:ctrlPr>
                          <a:rPr lang="de-CH" b="0" i="1" dirty="0" smtClean="0">
                            <a:latin typeface="Cambria Math" panose="02040503050406030204" pitchFamily="18" charset="0"/>
                          </a:rPr>
                        </m:ctrlPr>
                      </m:fPr>
                      <m:num>
                        <m:r>
                          <a:rPr lang="de-CH" b="0" i="1" dirty="0" smtClean="0">
                            <a:latin typeface="Cambria Math" panose="02040503050406030204" pitchFamily="18" charset="0"/>
                          </a:rPr>
                          <m:t>1</m:t>
                        </m:r>
                      </m:num>
                      <m:den>
                        <m:r>
                          <a:rPr lang="de-CH" b="0" i="1" dirty="0" smtClean="0">
                            <a:latin typeface="Cambria Math" panose="02040503050406030204" pitchFamily="18" charset="0"/>
                            <a:ea typeface="Cambria Math" panose="02040503050406030204" pitchFamily="18" charset="0"/>
                          </a:rPr>
                          <m:t>𝜅</m:t>
                        </m:r>
                      </m:den>
                    </m:f>
                    <m:r>
                      <a:rPr lang="de-CH" b="0" i="0" dirty="0" smtClean="0">
                        <a:latin typeface="Cambria Math" panose="02040503050406030204" pitchFamily="18" charset="0"/>
                        <a:ea typeface="Cambria Math" panose="02040503050406030204" pitchFamily="18" charset="0"/>
                      </a:rPr>
                      <m:t>=</m:t>
                    </m:r>
                    <m:f>
                      <m:fPr>
                        <m:type m:val="skw"/>
                        <m:ctrlPr>
                          <a:rPr lang="de-CH" b="0" i="1" dirty="0" smtClean="0">
                            <a:latin typeface="Cambria Math" panose="02040503050406030204" pitchFamily="18" charset="0"/>
                            <a:ea typeface="Cambria Math" panose="02040503050406030204" pitchFamily="18" charset="0"/>
                          </a:rPr>
                        </m:ctrlPr>
                      </m:fPr>
                      <m:num>
                        <m:r>
                          <a:rPr lang="de-CH" b="0" i="1" dirty="0" smtClean="0">
                            <a:latin typeface="Cambria Math" panose="02040503050406030204" pitchFamily="18" charset="0"/>
                            <a:ea typeface="Cambria Math" panose="02040503050406030204" pitchFamily="18" charset="0"/>
                          </a:rPr>
                          <m:t>1</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𝓀</m:t>
                            </m:r>
                          </m:e>
                          <m:sub>
                            <m:r>
                              <a:rPr lang="en-US" i="1">
                                <a:latin typeface="Cambria Math" panose="02040503050406030204" pitchFamily="18" charset="0"/>
                                <a:ea typeface="Cambria Math" panose="02040503050406030204" pitchFamily="18" charset="0"/>
                              </a:rPr>
                              <m:t>0</m:t>
                            </m:r>
                          </m:sub>
                        </m:sSub>
                        <m:rad>
                          <m:radPr>
                            <m:degHide m:val="on"/>
                            <m:ctrlPr>
                              <a:rPr lang="en-US" i="1">
                                <a:latin typeface="Cambria Math" panose="02040503050406030204" pitchFamily="18" charset="0"/>
                                <a:ea typeface="Cambria Math" panose="02040503050406030204" pitchFamily="18" charset="0"/>
                              </a:rPr>
                            </m:ctrlPr>
                          </m:radPr>
                          <m:deg/>
                          <m:e>
                            <m:sSup>
                              <m:sSupPr>
                                <m:ctrlPr>
                                  <a:rPr lang="en-US" i="1">
                                    <a:latin typeface="Cambria Math" panose="02040503050406030204" pitchFamily="18" charset="0"/>
                                    <a:ea typeface="Cambria Math" panose="02040503050406030204" pitchFamily="18" charset="0"/>
                                  </a:rPr>
                                </m:ctrlPr>
                              </m:sSupPr>
                              <m:e>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de-CH" i="1">
                                            <a:latin typeface="Cambria Math" panose="02040503050406030204" pitchFamily="18" charset="0"/>
                                            <a:ea typeface="Cambria Math" panose="02040503050406030204" pitchFamily="18" charset="0"/>
                                          </a:rPr>
                                          <m:t>𝐼</m:t>
                                        </m:r>
                                      </m:sub>
                                    </m:sSub>
                                  </m:e>
                                  <m:sup>
                                    <m:r>
                                      <a:rPr lang="de-CH"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𝑠𝑖𝑛</m:t>
                                </m:r>
                              </m:e>
                              <m:sup>
                                <m:r>
                                  <a:rPr lang="en-US" i="1">
                                    <a:latin typeface="Cambria Math" panose="02040503050406030204" pitchFamily="18" charset="0"/>
                                    <a:ea typeface="Cambria Math" panose="02040503050406030204" pitchFamily="18" charset="0"/>
                                  </a:rPr>
                                  <m:t>2</m:t>
                                </m:r>
                              </m:sup>
                            </m:s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𝐼</m:t>
                                </m:r>
                              </m:sub>
                            </m:sSub>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𝑇</m:t>
                                    </m:r>
                                  </m:sub>
                                </m:sSub>
                              </m:e>
                              <m:sup>
                                <m:r>
                                  <a:rPr lang="de-CH" i="1">
                                    <a:latin typeface="Cambria Math" panose="02040503050406030204" pitchFamily="18" charset="0"/>
                                    <a:ea typeface="Cambria Math" panose="02040503050406030204" pitchFamily="18" charset="0"/>
                                  </a:rPr>
                                  <m:t>2</m:t>
                                </m:r>
                              </m:sup>
                            </m:sSup>
                          </m:e>
                        </m:rad>
                      </m:den>
                    </m:f>
                  </m:oMath>
                </a14:m>
                <a:r>
                  <a:rPr lang="en-US" dirty="0"/>
                  <a:t>       (penetration depth of the evanescent wave amplitude)</a:t>
                </a:r>
              </a:p>
              <a:p>
                <a:r>
                  <a:rPr lang="en-US" dirty="0"/>
                  <a:t>Using Maxwell’s equations, one can further show that the this surface wave has a longitudinal field component and that the magnetic and electric waves are out of phase. Another feature of this surface wave is that the reflected beam is slightly displaced along the surface upon total reflection (</a:t>
                </a:r>
                <a:r>
                  <a:rPr lang="en-US" dirty="0" err="1"/>
                  <a:t>Goos</a:t>
                </a:r>
                <a:r>
                  <a:rPr lang="en-US" dirty="0"/>
                  <a:t> </a:t>
                </a:r>
                <a:r>
                  <a:rPr lang="en-US" dirty="0" err="1"/>
                  <a:t>Hähnchen</a:t>
                </a:r>
                <a:r>
                  <a:rPr lang="en-US" dirty="0"/>
                  <a:t> effect). </a:t>
                </a:r>
              </a:p>
            </p:txBody>
          </p:sp>
        </mc:Choice>
        <mc:Fallback>
          <p:sp>
            <p:nvSpPr>
              <p:cNvPr id="42" name="Rechteck 41"/>
              <p:cNvSpPr>
                <a:spLocks noRot="1" noChangeAspect="1" noMove="1" noResize="1" noEditPoints="1" noAdjustHandles="1" noChangeArrowheads="1" noChangeShapeType="1" noTextEdit="1"/>
              </p:cNvSpPr>
              <p:nvPr/>
            </p:nvSpPr>
            <p:spPr>
              <a:xfrm>
                <a:off x="718777" y="3190984"/>
                <a:ext cx="11346654" cy="3670877"/>
              </a:xfrm>
              <a:prstGeom prst="rect">
                <a:avLst/>
              </a:prstGeom>
              <a:blipFill>
                <a:blip r:embed="rId16"/>
                <a:stretch>
                  <a:fillRect l="-484" r="-484" b="-1493"/>
                </a:stretch>
              </a:blipFill>
            </p:spPr>
            <p:txBody>
              <a:bodyPr/>
              <a:lstStyle/>
              <a:p>
                <a:r>
                  <a:rPr lang="de-CH">
                    <a:noFill/>
                  </a:rPr>
                  <a:t> </a:t>
                </a:r>
              </a:p>
            </p:txBody>
          </p:sp>
        </mc:Fallback>
      </mc:AlternateContent>
    </p:spTree>
    <p:extLst>
      <p:ext uri="{BB962C8B-B14F-4D97-AF65-F5344CB8AC3E}">
        <p14:creationId xmlns:p14="http://schemas.microsoft.com/office/powerpoint/2010/main" val="102042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4258856" y="1755585"/>
            <a:ext cx="1436295" cy="2532639"/>
          </a:xfrm>
          <a:prstGeom prst="rect">
            <a:avLst/>
          </a:prstGeom>
        </p:spPr>
      </p:pic>
      <p:sp>
        <p:nvSpPr>
          <p:cNvPr id="9" name="Rechteck 8"/>
          <p:cNvSpPr/>
          <p:nvPr/>
        </p:nvSpPr>
        <p:spPr>
          <a:xfrm>
            <a:off x="476028" y="345249"/>
            <a:ext cx="3946273" cy="461665"/>
          </a:xfrm>
          <a:prstGeom prst="rect">
            <a:avLst/>
          </a:prstGeom>
        </p:spPr>
        <p:txBody>
          <a:bodyPr wrap="none">
            <a:spAutoFit/>
          </a:bodyPr>
          <a:lstStyle/>
          <a:p>
            <a:r>
              <a:rPr lang="en-US" sz="2400" i="1" dirty="0"/>
              <a:t>Applications of total reflection</a:t>
            </a:r>
            <a:endParaRPr lang="en-US" sz="2400" dirty="0"/>
          </a:p>
        </p:txBody>
      </p:sp>
      <p:grpSp>
        <p:nvGrpSpPr>
          <p:cNvPr id="11" name="Gruppieren 10"/>
          <p:cNvGrpSpPr/>
          <p:nvPr/>
        </p:nvGrpSpPr>
        <p:grpSpPr>
          <a:xfrm>
            <a:off x="618560" y="1824770"/>
            <a:ext cx="2643834" cy="3107186"/>
            <a:chOff x="1137754" y="2003002"/>
            <a:chExt cx="2643834" cy="3107186"/>
          </a:xfrm>
        </p:grpSpPr>
        <p:pic>
          <p:nvPicPr>
            <p:cNvPr id="7" name="Grafik 6"/>
            <p:cNvPicPr>
              <a:picLocks noChangeAspect="1"/>
            </p:cNvPicPr>
            <p:nvPr/>
          </p:nvPicPr>
          <p:blipFill>
            <a:blip r:embed="rId3"/>
            <a:stretch>
              <a:fillRect/>
            </a:stretch>
          </p:blipFill>
          <p:spPr>
            <a:xfrm>
              <a:off x="1137754" y="2003002"/>
              <a:ext cx="2643834" cy="3107186"/>
            </a:xfrm>
            <a:prstGeom prst="rect">
              <a:avLst/>
            </a:prstGeom>
          </p:spPr>
        </p:pic>
        <p:sp>
          <p:nvSpPr>
            <p:cNvPr id="10" name="Rechteck 9"/>
            <p:cNvSpPr/>
            <p:nvPr/>
          </p:nvSpPr>
          <p:spPr>
            <a:xfrm>
              <a:off x="1137754" y="4703736"/>
              <a:ext cx="2643834" cy="406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hteck 11"/>
          <p:cNvSpPr/>
          <p:nvPr/>
        </p:nvSpPr>
        <p:spPr>
          <a:xfrm>
            <a:off x="476028" y="1131176"/>
            <a:ext cx="1177310" cy="369332"/>
          </a:xfrm>
          <a:prstGeom prst="rect">
            <a:avLst/>
          </a:prstGeom>
        </p:spPr>
        <p:txBody>
          <a:bodyPr wrap="none">
            <a:spAutoFit/>
          </a:bodyPr>
          <a:lstStyle/>
          <a:p>
            <a:r>
              <a:rPr lang="en-US" b="1" dirty="0"/>
              <a:t>Binoculars</a:t>
            </a:r>
            <a:endParaRPr lang="en-US" dirty="0"/>
          </a:p>
        </p:txBody>
      </p:sp>
      <p:sp>
        <p:nvSpPr>
          <p:cNvPr id="13" name="Rechteck 12"/>
          <p:cNvSpPr/>
          <p:nvPr/>
        </p:nvSpPr>
        <p:spPr>
          <a:xfrm>
            <a:off x="4081708" y="1131176"/>
            <a:ext cx="1110047" cy="369332"/>
          </a:xfrm>
          <a:prstGeom prst="rect">
            <a:avLst/>
          </a:prstGeom>
        </p:spPr>
        <p:txBody>
          <a:bodyPr wrap="none">
            <a:spAutoFit/>
          </a:bodyPr>
          <a:lstStyle/>
          <a:p>
            <a:r>
              <a:rPr lang="en-US" b="1" dirty="0"/>
              <a:t>Periscope</a:t>
            </a:r>
            <a:endParaRPr lang="en-US" dirty="0"/>
          </a:p>
        </p:txBody>
      </p:sp>
      <p:pic>
        <p:nvPicPr>
          <p:cNvPr id="2050" name="Picture 2" descr="Why do diamonds last forever? | Science Questions with Surprising Answ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28" y="4612486"/>
            <a:ext cx="2486025" cy="1838325"/>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p:nvSpPr>
        <p:spPr>
          <a:xfrm>
            <a:off x="3526684" y="4612486"/>
            <a:ext cx="1058303" cy="369332"/>
          </a:xfrm>
          <a:prstGeom prst="rect">
            <a:avLst/>
          </a:prstGeom>
        </p:spPr>
        <p:txBody>
          <a:bodyPr wrap="none">
            <a:spAutoFit/>
          </a:bodyPr>
          <a:lstStyle/>
          <a:p>
            <a:r>
              <a:rPr lang="de-CH" b="1" dirty="0"/>
              <a:t>Diamond</a:t>
            </a:r>
            <a:endParaRPr lang="en-US" dirty="0"/>
          </a:p>
        </p:txBody>
      </p:sp>
      <mc:AlternateContent xmlns:mc="http://schemas.openxmlformats.org/markup-compatibility/2006" xmlns:a14="http://schemas.microsoft.com/office/drawing/2010/main">
        <mc:Choice Requires="a14">
          <p:sp>
            <p:nvSpPr>
              <p:cNvPr id="14" name="Rechteck 13"/>
              <p:cNvSpPr/>
              <p:nvPr/>
            </p:nvSpPr>
            <p:spPr>
              <a:xfrm>
                <a:off x="3518936" y="5042138"/>
                <a:ext cx="2613578" cy="1200329"/>
              </a:xfrm>
              <a:prstGeom prst="rect">
                <a:avLst/>
              </a:prstGeom>
            </p:spPr>
            <p:txBody>
              <a:bodyPr wrap="square">
                <a:spAutoFit/>
              </a:bodyPr>
              <a:lstStyle/>
              <a:p>
                <a:r>
                  <a:rPr lang="en-US" dirty="0"/>
                  <a:t>The critical angle   in diamond is rather small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de-CH" i="1">
                            <a:latin typeface="Cambria Math" panose="02040503050406030204" pitchFamily="18" charset="0"/>
                            <a:ea typeface="Cambria Math" panose="02040503050406030204" pitchFamily="18" charset="0"/>
                          </a:rPr>
                          <m:t>𝑡𝑜𝑡</m:t>
                        </m:r>
                      </m:sub>
                    </m:sSub>
                    <m:r>
                      <a:rPr lang="de-CH" i="1" smtClean="0">
                        <a:latin typeface="Cambria Math" panose="02040503050406030204" pitchFamily="18" charset="0"/>
                        <a:ea typeface="Cambria Math" panose="02040503050406030204" pitchFamily="18" charset="0"/>
                      </a:rPr>
                      <m:t>≅</m:t>
                    </m:r>
                    <m:r>
                      <a:rPr lang="de-CH" b="0" i="1" smtClean="0">
                        <a:latin typeface="Cambria Math" panose="02040503050406030204" pitchFamily="18" charset="0"/>
                        <a:ea typeface="Cambria Math" panose="02040503050406030204" pitchFamily="18" charset="0"/>
                      </a:rPr>
                      <m:t>24.4°</m:t>
                    </m:r>
                  </m:oMath>
                </a14:m>
                <a:r>
                  <a:rPr lang="en-US" dirty="0"/>
                  <a:t> giving the sparkling shine.</a:t>
                </a:r>
              </a:p>
            </p:txBody>
          </p:sp>
        </mc:Choice>
        <mc:Fallback xmlns="">
          <p:sp>
            <p:nvSpPr>
              <p:cNvPr id="14" name="Rechteck 13"/>
              <p:cNvSpPr>
                <a:spLocks noRot="1" noChangeAspect="1" noMove="1" noResize="1" noEditPoints="1" noAdjustHandles="1" noChangeArrowheads="1" noChangeShapeType="1" noTextEdit="1"/>
              </p:cNvSpPr>
              <p:nvPr/>
            </p:nvSpPr>
            <p:spPr>
              <a:xfrm>
                <a:off x="3518936" y="5042138"/>
                <a:ext cx="2613578" cy="1200329"/>
              </a:xfrm>
              <a:prstGeom prst="rect">
                <a:avLst/>
              </a:prstGeom>
              <a:blipFill>
                <a:blip r:embed="rId5"/>
                <a:stretch>
                  <a:fillRect l="-1865" t="-2538" b="-7107"/>
                </a:stretch>
              </a:blipFill>
            </p:spPr>
            <p:txBody>
              <a:bodyPr/>
              <a:lstStyle/>
              <a:p>
                <a:r>
                  <a:rPr lang="en-US">
                    <a:noFill/>
                  </a:rPr>
                  <a:t> </a:t>
                </a:r>
              </a:p>
            </p:txBody>
          </p:sp>
        </mc:Fallback>
      </mc:AlternateContent>
      <p:pic>
        <p:nvPicPr>
          <p:cNvPr id="17" name="Grafik 16"/>
          <p:cNvPicPr>
            <a:picLocks noChangeAspect="1"/>
          </p:cNvPicPr>
          <p:nvPr/>
        </p:nvPicPr>
        <p:blipFill>
          <a:blip r:embed="rId6"/>
          <a:stretch>
            <a:fillRect/>
          </a:stretch>
        </p:blipFill>
        <p:spPr>
          <a:xfrm>
            <a:off x="7233782" y="1633322"/>
            <a:ext cx="3028950" cy="1514475"/>
          </a:xfrm>
          <a:prstGeom prst="rect">
            <a:avLst/>
          </a:prstGeom>
        </p:spPr>
      </p:pic>
      <p:sp>
        <p:nvSpPr>
          <p:cNvPr id="19" name="Rechteck 18"/>
          <p:cNvSpPr/>
          <p:nvPr/>
        </p:nvSpPr>
        <p:spPr>
          <a:xfrm>
            <a:off x="7233782" y="1131176"/>
            <a:ext cx="1364476" cy="369332"/>
          </a:xfrm>
          <a:prstGeom prst="rect">
            <a:avLst/>
          </a:prstGeom>
        </p:spPr>
        <p:txBody>
          <a:bodyPr wrap="none">
            <a:spAutoFit/>
          </a:bodyPr>
          <a:lstStyle/>
          <a:p>
            <a:r>
              <a:rPr lang="en-US" b="1" dirty="0"/>
              <a:t>Optical </a:t>
            </a:r>
            <a:r>
              <a:rPr lang="en-US" b="1" dirty="0" err="1"/>
              <a:t>fibre</a:t>
            </a:r>
            <a:endParaRPr lang="en-US" dirty="0"/>
          </a:p>
        </p:txBody>
      </p:sp>
      <p:pic>
        <p:nvPicPr>
          <p:cNvPr id="18" name="Grafik 17"/>
          <p:cNvPicPr>
            <a:picLocks noChangeAspect="1"/>
          </p:cNvPicPr>
          <p:nvPr/>
        </p:nvPicPr>
        <p:blipFill>
          <a:blip r:embed="rId7"/>
          <a:stretch>
            <a:fillRect/>
          </a:stretch>
        </p:blipFill>
        <p:spPr>
          <a:xfrm>
            <a:off x="7855380" y="4479136"/>
            <a:ext cx="2324100" cy="1971675"/>
          </a:xfrm>
          <a:prstGeom prst="rect">
            <a:avLst/>
          </a:prstGeom>
        </p:spPr>
      </p:pic>
      <p:sp>
        <p:nvSpPr>
          <p:cNvPr id="20" name="Rechteck 19"/>
          <p:cNvSpPr/>
          <p:nvPr/>
        </p:nvSpPr>
        <p:spPr>
          <a:xfrm>
            <a:off x="7233782" y="3740280"/>
            <a:ext cx="2950038" cy="369332"/>
          </a:xfrm>
          <a:prstGeom prst="rect">
            <a:avLst/>
          </a:prstGeom>
        </p:spPr>
        <p:txBody>
          <a:bodyPr wrap="none">
            <a:spAutoFit/>
          </a:bodyPr>
          <a:lstStyle/>
          <a:p>
            <a:r>
              <a:rPr lang="en-US" b="1" dirty="0"/>
              <a:t>Fingerprint/ Humidity sensor</a:t>
            </a:r>
            <a:endParaRPr lang="en-US" dirty="0"/>
          </a:p>
        </p:txBody>
      </p:sp>
    </p:spTree>
    <p:extLst>
      <p:ext uri="{BB962C8B-B14F-4D97-AF65-F5344CB8AC3E}">
        <p14:creationId xmlns:p14="http://schemas.microsoft.com/office/powerpoint/2010/main" val="21554274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1645</Words>
  <Application>Microsoft Office PowerPoint</Application>
  <PresentationFormat>Breitbild</PresentationFormat>
  <Paragraphs>184</Paragraphs>
  <Slides>13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Calibri Light</vt:lpstr>
      <vt:lpstr>Cambria Math</vt:lpstr>
      <vt:lpstr>Office</vt:lpstr>
      <vt:lpstr>1.2 Fresnel’s equations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Nüesch, Frank</dc:creator>
  <cp:lastModifiedBy>Nüesch, Frank</cp:lastModifiedBy>
  <cp:revision>221</cp:revision>
  <dcterms:created xsi:type="dcterms:W3CDTF">2022-01-03T13:17:35Z</dcterms:created>
  <dcterms:modified xsi:type="dcterms:W3CDTF">2025-02-17T09:28:17Z</dcterms:modified>
</cp:coreProperties>
</file>